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71" r:id="rId2"/>
    <p:sldId id="264" r:id="rId3"/>
    <p:sldId id="268" r:id="rId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1949"/>
    <a:srgbClr val="F8E4F1"/>
    <a:srgbClr val="F3CDE5"/>
    <a:srgbClr val="651948"/>
    <a:srgbClr val="DCC7DD"/>
    <a:srgbClr val="C19BA4"/>
    <a:srgbClr val="671C4B"/>
    <a:srgbClr val="FFFF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99" autoAdjust="0"/>
    <p:restoredTop sz="94660"/>
  </p:normalViewPr>
  <p:slideViewPr>
    <p:cSldViewPr snapToGrid="0">
      <p:cViewPr>
        <p:scale>
          <a:sx n="65" d="100"/>
          <a:sy n="65" d="100"/>
        </p:scale>
        <p:origin x="2606" y="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2129AC-BC71-44C4-A120-C7DEC5CF73E3}" type="datetimeFigureOut">
              <a:rPr lang="de-DE" smtClean="0"/>
              <a:t>16.09.2025</a:t>
            </a:fld>
            <a:endParaRPr lang="de-DE"/>
          </a:p>
        </p:txBody>
      </p:sp>
      <p:sp>
        <p:nvSpPr>
          <p:cNvPr id="4" name="Folienbildplatzhalt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C41E9C-1487-4008-8ECD-533415C2976B}" type="slidenum">
              <a:rPr lang="de-DE" smtClean="0"/>
              <a:t>‹Nr.›</a:t>
            </a:fld>
            <a:endParaRPr lang="de-DE"/>
          </a:p>
        </p:txBody>
      </p:sp>
    </p:spTree>
    <p:extLst>
      <p:ext uri="{BB962C8B-B14F-4D97-AF65-F5344CB8AC3E}">
        <p14:creationId xmlns:p14="http://schemas.microsoft.com/office/powerpoint/2010/main" val="370640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8BD5B-1307-4900-16F1-5BB7355DE3B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3D21A39-D38D-A5A6-2DAA-F58E3069B6F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AC5CE89-15A6-A1D6-15CC-11EEB446C8C8}"/>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5E8C5F39-8616-3A4B-002D-E2442A4600A2}"/>
              </a:ext>
            </a:extLst>
          </p:cNvPr>
          <p:cNvSpPr>
            <a:spLocks noGrp="1"/>
          </p:cNvSpPr>
          <p:nvPr>
            <p:ph type="sldNum" sz="quarter" idx="5"/>
          </p:nvPr>
        </p:nvSpPr>
        <p:spPr/>
        <p:txBody>
          <a:bodyPr/>
          <a:lstStyle/>
          <a:p>
            <a:fld id="{E5C41E9C-1487-4008-8ECD-533415C2976B}" type="slidenum">
              <a:rPr lang="de-DE" smtClean="0"/>
              <a:t>1</a:t>
            </a:fld>
            <a:endParaRPr lang="de-DE"/>
          </a:p>
        </p:txBody>
      </p:sp>
    </p:spTree>
    <p:extLst>
      <p:ext uri="{BB962C8B-B14F-4D97-AF65-F5344CB8AC3E}">
        <p14:creationId xmlns:p14="http://schemas.microsoft.com/office/powerpoint/2010/main" val="185972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e-DE"/>
              <a:t>Mastertitelformat bearbeiten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9EA3099C-E57C-4A2C-91EB-B9DED9AAB5E7}" type="datetimeFigureOut">
              <a:rPr lang="de-DE" smtClean="0"/>
              <a:t>16.09.2025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59969C1-E607-4BC8-A0AD-98B49D9B9582}" type="slidenum">
              <a:rPr lang="de-DE" smtClean="0"/>
              <a:t>‹Nr.›</a:t>
            </a:fld>
            <a:endParaRPr lang="de-DE"/>
          </a:p>
        </p:txBody>
      </p:sp>
    </p:spTree>
    <p:extLst>
      <p:ext uri="{BB962C8B-B14F-4D97-AF65-F5344CB8AC3E}">
        <p14:creationId xmlns:p14="http://schemas.microsoft.com/office/powerpoint/2010/main" val="485013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EA3099C-E57C-4A2C-91EB-B9DED9AAB5E7}" type="datetimeFigureOut">
              <a:rPr lang="de-DE" smtClean="0"/>
              <a:t>16.09.2025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59969C1-E607-4BC8-A0AD-98B49D9B9582}" type="slidenum">
              <a:rPr lang="de-DE" smtClean="0"/>
              <a:t>‹Nr.›</a:t>
            </a:fld>
            <a:endParaRPr lang="de-DE"/>
          </a:p>
        </p:txBody>
      </p:sp>
    </p:spTree>
    <p:extLst>
      <p:ext uri="{BB962C8B-B14F-4D97-AF65-F5344CB8AC3E}">
        <p14:creationId xmlns:p14="http://schemas.microsoft.com/office/powerpoint/2010/main" val="1716128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EA3099C-E57C-4A2C-91EB-B9DED9AAB5E7}" type="datetimeFigureOut">
              <a:rPr lang="de-DE" smtClean="0"/>
              <a:t>16.09.2025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59969C1-E607-4BC8-A0AD-98B49D9B9582}" type="slidenum">
              <a:rPr lang="de-DE" smtClean="0"/>
              <a:t>‹Nr.›</a:t>
            </a:fld>
            <a:endParaRPr lang="de-DE"/>
          </a:p>
        </p:txBody>
      </p:sp>
    </p:spTree>
    <p:extLst>
      <p:ext uri="{BB962C8B-B14F-4D97-AF65-F5344CB8AC3E}">
        <p14:creationId xmlns:p14="http://schemas.microsoft.com/office/powerpoint/2010/main" val="3722028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08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EA3099C-E57C-4A2C-91EB-B9DED9AAB5E7}" type="datetimeFigureOut">
              <a:rPr lang="de-DE" smtClean="0"/>
              <a:t>16.09.2025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59969C1-E607-4BC8-A0AD-98B49D9B9582}" type="slidenum">
              <a:rPr lang="de-DE" smtClean="0"/>
              <a:t>‹Nr.›</a:t>
            </a:fld>
            <a:endParaRPr lang="de-DE"/>
          </a:p>
        </p:txBody>
      </p:sp>
    </p:spTree>
    <p:extLst>
      <p:ext uri="{BB962C8B-B14F-4D97-AF65-F5344CB8AC3E}">
        <p14:creationId xmlns:p14="http://schemas.microsoft.com/office/powerpoint/2010/main" val="927228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e-DE"/>
              <a:t>Mastertitelformat bearbeiten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9EA3099C-E57C-4A2C-91EB-B9DED9AAB5E7}" type="datetimeFigureOut">
              <a:rPr lang="de-DE" smtClean="0"/>
              <a:t>16.09.2025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59969C1-E607-4BC8-A0AD-98B49D9B9582}" type="slidenum">
              <a:rPr lang="de-DE" smtClean="0"/>
              <a:t>‹Nr.›</a:t>
            </a:fld>
            <a:endParaRPr lang="de-DE"/>
          </a:p>
        </p:txBody>
      </p:sp>
    </p:spTree>
    <p:extLst>
      <p:ext uri="{BB962C8B-B14F-4D97-AF65-F5344CB8AC3E}">
        <p14:creationId xmlns:p14="http://schemas.microsoft.com/office/powerpoint/2010/main" val="1994878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9EA3099C-E57C-4A2C-91EB-B9DED9AAB5E7}" type="datetimeFigureOut">
              <a:rPr lang="de-DE" smtClean="0"/>
              <a:t>16.09.2025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59969C1-E607-4BC8-A0AD-98B49D9B9582}" type="slidenum">
              <a:rPr lang="de-DE" smtClean="0"/>
              <a:t>‹Nr.›</a:t>
            </a:fld>
            <a:endParaRPr lang="de-DE"/>
          </a:p>
        </p:txBody>
      </p:sp>
    </p:spTree>
    <p:extLst>
      <p:ext uri="{BB962C8B-B14F-4D97-AF65-F5344CB8AC3E}">
        <p14:creationId xmlns:p14="http://schemas.microsoft.com/office/powerpoint/2010/main" val="2344285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e-DE"/>
              <a:t>Mastertitelformat bearbeiten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Content Placeholder 3"/>
          <p:cNvSpPr>
            <a:spLocks noGrp="1"/>
          </p:cNvSpPr>
          <p:nvPr>
            <p:ph sz="half" idx="2"/>
          </p:nvPr>
        </p:nvSpPr>
        <p:spPr>
          <a:xfrm>
            <a:off x="472381" y="3618442"/>
            <a:ext cx="2901255"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Content Placeholder 5"/>
          <p:cNvSpPr>
            <a:spLocks noGrp="1"/>
          </p:cNvSpPr>
          <p:nvPr>
            <p:ph sz="quarter" idx="4"/>
          </p:nvPr>
        </p:nvSpPr>
        <p:spPr>
          <a:xfrm>
            <a:off x="3471863" y="3618442"/>
            <a:ext cx="2915543"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9EA3099C-E57C-4A2C-91EB-B9DED9AAB5E7}" type="datetimeFigureOut">
              <a:rPr lang="de-DE" smtClean="0"/>
              <a:t>16.09.2025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F59969C1-E607-4BC8-A0AD-98B49D9B9582}" type="slidenum">
              <a:rPr lang="de-DE" smtClean="0"/>
              <a:t>‹Nr.›</a:t>
            </a:fld>
            <a:endParaRPr lang="de-DE"/>
          </a:p>
        </p:txBody>
      </p:sp>
    </p:spTree>
    <p:extLst>
      <p:ext uri="{BB962C8B-B14F-4D97-AF65-F5344CB8AC3E}">
        <p14:creationId xmlns:p14="http://schemas.microsoft.com/office/powerpoint/2010/main" val="247013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9EA3099C-E57C-4A2C-91EB-B9DED9AAB5E7}" type="datetimeFigureOut">
              <a:rPr lang="de-DE" smtClean="0"/>
              <a:t>16.09.2025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F59969C1-E607-4BC8-A0AD-98B49D9B9582}" type="slidenum">
              <a:rPr lang="de-DE" smtClean="0"/>
              <a:t>‹Nr.›</a:t>
            </a:fld>
            <a:endParaRPr lang="de-DE"/>
          </a:p>
        </p:txBody>
      </p:sp>
    </p:spTree>
    <p:extLst>
      <p:ext uri="{BB962C8B-B14F-4D97-AF65-F5344CB8AC3E}">
        <p14:creationId xmlns:p14="http://schemas.microsoft.com/office/powerpoint/2010/main" val="2287551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3099C-E57C-4A2C-91EB-B9DED9AAB5E7}" type="datetimeFigureOut">
              <a:rPr lang="de-DE" smtClean="0"/>
              <a:t>16.09.2025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F59969C1-E607-4BC8-A0AD-98B49D9B9582}" type="slidenum">
              <a:rPr lang="de-DE" smtClean="0"/>
              <a:t>‹Nr.›</a:t>
            </a:fld>
            <a:endParaRPr lang="de-DE"/>
          </a:p>
        </p:txBody>
      </p:sp>
    </p:spTree>
    <p:extLst>
      <p:ext uri="{BB962C8B-B14F-4D97-AF65-F5344CB8AC3E}">
        <p14:creationId xmlns:p14="http://schemas.microsoft.com/office/powerpoint/2010/main" val="462515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Mastertitelformat bearbeiten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9EA3099C-E57C-4A2C-91EB-B9DED9AAB5E7}" type="datetimeFigureOut">
              <a:rPr lang="de-DE" smtClean="0"/>
              <a:t>16.09.2025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59969C1-E607-4BC8-A0AD-98B49D9B9582}" type="slidenum">
              <a:rPr lang="de-DE" smtClean="0"/>
              <a:t>‹Nr.›</a:t>
            </a:fld>
            <a:endParaRPr lang="de-DE"/>
          </a:p>
        </p:txBody>
      </p:sp>
    </p:spTree>
    <p:extLst>
      <p:ext uri="{BB962C8B-B14F-4D97-AF65-F5344CB8AC3E}">
        <p14:creationId xmlns:p14="http://schemas.microsoft.com/office/powerpoint/2010/main" val="2872599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Mastertitelformat bearbeiten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9EA3099C-E57C-4A2C-91EB-B9DED9AAB5E7}" type="datetimeFigureOut">
              <a:rPr lang="de-DE" smtClean="0"/>
              <a:t>16.09.2025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59969C1-E607-4BC8-A0AD-98B49D9B9582}" type="slidenum">
              <a:rPr lang="de-DE" smtClean="0"/>
              <a:t>‹Nr.›</a:t>
            </a:fld>
            <a:endParaRPr lang="de-DE"/>
          </a:p>
        </p:txBody>
      </p:sp>
    </p:spTree>
    <p:extLst>
      <p:ext uri="{BB962C8B-B14F-4D97-AF65-F5344CB8AC3E}">
        <p14:creationId xmlns:p14="http://schemas.microsoft.com/office/powerpoint/2010/main" val="217978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9EA3099C-E57C-4A2C-91EB-B9DED9AAB5E7}" type="datetimeFigureOut">
              <a:rPr lang="de-DE" smtClean="0"/>
              <a:t>16.09.2025</a:t>
            </a:fld>
            <a:endParaRPr lang="de-D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de-D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F59969C1-E607-4BC8-A0AD-98B49D9B9582}" type="slidenum">
              <a:rPr lang="de-DE" smtClean="0"/>
              <a:t>‹Nr.›</a:t>
            </a:fld>
            <a:endParaRPr lang="de-DE"/>
          </a:p>
        </p:txBody>
      </p:sp>
    </p:spTree>
    <p:extLst>
      <p:ext uri="{BB962C8B-B14F-4D97-AF65-F5344CB8AC3E}">
        <p14:creationId xmlns:p14="http://schemas.microsoft.com/office/powerpoint/2010/main" val="2753054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83DE0-5021-E6BB-6E7E-032413769185}"/>
            </a:ext>
          </a:extLst>
        </p:cNvPr>
        <p:cNvGrpSpPr/>
        <p:nvPr/>
      </p:nvGrpSpPr>
      <p:grpSpPr>
        <a:xfrm>
          <a:off x="0" y="0"/>
          <a:ext cx="0" cy="0"/>
          <a:chOff x="0" y="0"/>
          <a:chExt cx="0" cy="0"/>
        </a:xfrm>
      </p:grpSpPr>
      <p:pic>
        <p:nvPicPr>
          <p:cNvPr id="31" name="Grafik 30" descr="Ein Bild, das draußen, Gebäude, Himmel, Wolke enthält.&#10;&#10;KI-generierte Inhalte können fehlerhaft sein.">
            <a:extLst>
              <a:ext uri="{FF2B5EF4-FFF2-40B4-BE49-F238E27FC236}">
                <a16:creationId xmlns:a16="http://schemas.microsoft.com/office/drawing/2014/main" id="{B2D81288-B020-A6D8-7D8A-E6EDAAF32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0792"/>
            <a:ext cx="3579948" cy="2968950"/>
          </a:xfrm>
          <a:prstGeom prst="rect">
            <a:avLst/>
          </a:prstGeom>
        </p:spPr>
      </p:pic>
      <p:sp>
        <p:nvSpPr>
          <p:cNvPr id="5" name="Rechteck 4">
            <a:extLst>
              <a:ext uri="{FF2B5EF4-FFF2-40B4-BE49-F238E27FC236}">
                <a16:creationId xmlns:a16="http://schemas.microsoft.com/office/drawing/2014/main" id="{330612CA-AE93-4B24-201C-E87391E6EC2C}"/>
              </a:ext>
            </a:extLst>
          </p:cNvPr>
          <p:cNvSpPr/>
          <p:nvPr/>
        </p:nvSpPr>
        <p:spPr>
          <a:xfrm>
            <a:off x="3589449" y="2638125"/>
            <a:ext cx="3292416" cy="3716969"/>
          </a:xfrm>
          <a:prstGeom prst="rect">
            <a:avLst/>
          </a:prstGeom>
          <a:solidFill>
            <a:srgbClr val="641949"/>
          </a:solidFill>
          <a:ln>
            <a:noFill/>
          </a:ln>
        </p:spPr>
        <p:style>
          <a:lnRef idx="2">
            <a:schemeClr val="accent1">
              <a:shade val="50000"/>
            </a:schemeClr>
          </a:lnRef>
          <a:fillRef idx="1">
            <a:schemeClr val="accent1"/>
          </a:fillRef>
          <a:effectRef idx="0">
            <a:schemeClr val="accent1"/>
          </a:effectRef>
          <a:fontRef idx="minor">
            <a:schemeClr val="lt1"/>
          </a:fontRef>
        </p:style>
        <p:txBody>
          <a:bodyPr lIns="78938" tIns="39469" rIns="78938" bIns="39469" rtlCol="0" anchor="ctr"/>
          <a:lstStyle/>
          <a:p>
            <a:pPr algn="ctr"/>
            <a:r>
              <a:rPr lang="de-DE" sz="1988" dirty="0"/>
              <a:t> </a:t>
            </a:r>
          </a:p>
        </p:txBody>
      </p:sp>
      <p:sp>
        <p:nvSpPr>
          <p:cNvPr id="4" name="Rechteck 3">
            <a:extLst>
              <a:ext uri="{FF2B5EF4-FFF2-40B4-BE49-F238E27FC236}">
                <a16:creationId xmlns:a16="http://schemas.microsoft.com/office/drawing/2014/main" id="{39C8CF5A-1D89-394F-6786-BE8E79002D67}"/>
              </a:ext>
            </a:extLst>
          </p:cNvPr>
          <p:cNvSpPr/>
          <p:nvPr/>
        </p:nvSpPr>
        <p:spPr>
          <a:xfrm>
            <a:off x="3588986" y="8765"/>
            <a:ext cx="3284645" cy="2965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8938" tIns="39469" rIns="78938" bIns="39469" rtlCol="0" anchor="ctr"/>
          <a:lstStyle/>
          <a:p>
            <a:pPr algn="ctr"/>
            <a:r>
              <a:rPr lang="de-DE" sz="1988" dirty="0"/>
              <a:t> </a:t>
            </a:r>
          </a:p>
        </p:txBody>
      </p:sp>
      <p:sp>
        <p:nvSpPr>
          <p:cNvPr id="14" name="Rechteck 13">
            <a:extLst>
              <a:ext uri="{FF2B5EF4-FFF2-40B4-BE49-F238E27FC236}">
                <a16:creationId xmlns:a16="http://schemas.microsoft.com/office/drawing/2014/main" id="{0E56C328-8BBB-E438-816D-CBC1A4268AF3}"/>
              </a:ext>
            </a:extLst>
          </p:cNvPr>
          <p:cNvSpPr/>
          <p:nvPr/>
        </p:nvSpPr>
        <p:spPr>
          <a:xfrm>
            <a:off x="3568078" y="1005182"/>
            <a:ext cx="3292416" cy="1677382"/>
          </a:xfrm>
          <a:prstGeom prst="rect">
            <a:avLst/>
          </a:prstGeom>
        </p:spPr>
        <p:txBody>
          <a:bodyPr wrap="square">
            <a:spAutoFit/>
          </a:bodyPr>
          <a:lstStyle/>
          <a:p>
            <a:pPr algn="r"/>
            <a:r>
              <a:rPr lang="en-US" sz="2450" b="1" dirty="0">
                <a:solidFill>
                  <a:srgbClr val="641949"/>
                </a:solidFill>
                <a:latin typeface="TheSansOffice" panose="020B0503040302060204" pitchFamily="34" charset="0"/>
              </a:rPr>
              <a:t>Indicators, Monitoring and Evaluation </a:t>
            </a:r>
          </a:p>
          <a:p>
            <a:pPr algn="r"/>
            <a:r>
              <a:rPr lang="en-US" sz="2450" b="1" dirty="0">
                <a:solidFill>
                  <a:srgbClr val="641949"/>
                </a:solidFill>
                <a:latin typeface="TheSansOffice" panose="020B0503040302060204" pitchFamily="34" charset="0"/>
              </a:rPr>
              <a:t>of EU Funds</a:t>
            </a:r>
            <a:br>
              <a:rPr lang="en-US" sz="2400" dirty="0">
                <a:solidFill>
                  <a:srgbClr val="671C4B"/>
                </a:solidFill>
                <a:latin typeface="TheSansOffice" panose="020B0503040302060204" pitchFamily="34" charset="0"/>
              </a:rPr>
            </a:br>
            <a:r>
              <a:rPr lang="en-US" sz="1400" dirty="0">
                <a:solidFill>
                  <a:srgbClr val="671C4B"/>
                </a:solidFill>
                <a:latin typeface="TheSansOffice" panose="020B0503040302060204" pitchFamily="34" charset="0"/>
              </a:rPr>
              <a:t>9 – 10 October 2025 </a:t>
            </a:r>
            <a:br>
              <a:rPr lang="en-US" sz="1400" dirty="0">
                <a:solidFill>
                  <a:srgbClr val="671C4B"/>
                </a:solidFill>
                <a:latin typeface="TheSansOffice" panose="020B0503040302060204" pitchFamily="34" charset="0"/>
              </a:rPr>
            </a:br>
            <a:r>
              <a:rPr lang="en-US" sz="1400" dirty="0">
                <a:solidFill>
                  <a:srgbClr val="671C4B"/>
                </a:solidFill>
                <a:latin typeface="TheSansOffice" panose="020B0503040302060204" pitchFamily="34" charset="0"/>
              </a:rPr>
              <a:t>Naples &amp; Online</a:t>
            </a:r>
            <a:endParaRPr lang="en-US" sz="2400" dirty="0">
              <a:solidFill>
                <a:srgbClr val="671C4B"/>
              </a:solidFill>
              <a:latin typeface="TheSansOffice" panose="020B0503040302060204" pitchFamily="34" charset="0"/>
            </a:endParaRPr>
          </a:p>
        </p:txBody>
      </p:sp>
      <p:pic>
        <p:nvPicPr>
          <p:cNvPr id="3" name="Grafik 2" descr="Ein Bild, das Text, Schrift, Logo, Grafiken enthält.&#10;&#10;KI-generierte Inhalte können fehlerhaft sein.">
            <a:extLst>
              <a:ext uri="{FF2B5EF4-FFF2-40B4-BE49-F238E27FC236}">
                <a16:creationId xmlns:a16="http://schemas.microsoft.com/office/drawing/2014/main" id="{B4E36EB7-94FA-8A93-C0D5-C3A65443E3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4309" y="374419"/>
            <a:ext cx="1870235" cy="603858"/>
          </a:xfrm>
          <a:prstGeom prst="rect">
            <a:avLst/>
          </a:prstGeom>
        </p:spPr>
      </p:pic>
      <p:sp>
        <p:nvSpPr>
          <p:cNvPr id="38" name="Textfeld 37">
            <a:extLst>
              <a:ext uri="{FF2B5EF4-FFF2-40B4-BE49-F238E27FC236}">
                <a16:creationId xmlns:a16="http://schemas.microsoft.com/office/drawing/2014/main" id="{C7D0FBDF-12F9-CC38-36F4-311374A9A713}"/>
              </a:ext>
            </a:extLst>
          </p:cNvPr>
          <p:cNvSpPr txBox="1"/>
          <p:nvPr/>
        </p:nvSpPr>
        <p:spPr>
          <a:xfrm>
            <a:off x="940526" y="3585654"/>
            <a:ext cx="2277291" cy="338554"/>
          </a:xfrm>
          <a:prstGeom prst="rect">
            <a:avLst/>
          </a:prstGeom>
          <a:noFill/>
        </p:spPr>
        <p:txBody>
          <a:bodyPr wrap="square" rtlCol="0">
            <a:spAutoFit/>
          </a:bodyPr>
          <a:lstStyle/>
          <a:p>
            <a:r>
              <a:rPr lang="de-DE" sz="1600" b="1" dirty="0" err="1">
                <a:solidFill>
                  <a:srgbClr val="641949"/>
                </a:solidFill>
              </a:rPr>
              <a:t>Our</a:t>
            </a:r>
            <a:r>
              <a:rPr lang="de-DE" sz="1600" b="1" dirty="0">
                <a:solidFill>
                  <a:srgbClr val="641949"/>
                </a:solidFill>
              </a:rPr>
              <a:t> </a:t>
            </a:r>
            <a:r>
              <a:rPr lang="de-DE" sz="1600" b="1" dirty="0" err="1">
                <a:solidFill>
                  <a:srgbClr val="641949"/>
                </a:solidFill>
              </a:rPr>
              <a:t>Experts</a:t>
            </a:r>
            <a:endParaRPr lang="de-DE" sz="1200" b="1" dirty="0">
              <a:solidFill>
                <a:srgbClr val="641949"/>
              </a:solidFill>
            </a:endParaRPr>
          </a:p>
        </p:txBody>
      </p:sp>
      <p:pic>
        <p:nvPicPr>
          <p:cNvPr id="33" name="Grafik 32">
            <a:extLst>
              <a:ext uri="{FF2B5EF4-FFF2-40B4-BE49-F238E27FC236}">
                <a16:creationId xmlns:a16="http://schemas.microsoft.com/office/drawing/2014/main" id="{D94A5350-D6EE-72F0-BF59-271F43036239}"/>
              </a:ext>
            </a:extLst>
          </p:cNvPr>
          <p:cNvPicPr>
            <a:picLocks noChangeAspect="1"/>
          </p:cNvPicPr>
          <p:nvPr/>
        </p:nvPicPr>
        <p:blipFill>
          <a:blip r:embed="rId5">
            <a:extLst>
              <a:ext uri="{28A0092B-C50C-407E-A947-70E740481C1C}">
                <a14:useLocalDpi xmlns:a14="http://schemas.microsoft.com/office/drawing/2010/main" val="0"/>
              </a:ext>
            </a:extLst>
          </a:blip>
          <a:srcRect l="4441" r="4441"/>
          <a:stretch/>
        </p:blipFill>
        <p:spPr>
          <a:xfrm>
            <a:off x="158832" y="4026120"/>
            <a:ext cx="1041516" cy="1029559"/>
          </a:xfrm>
          <a:prstGeom prst="ellipse">
            <a:avLst/>
          </a:prstGeom>
          <a:ln w="19050">
            <a:solidFill>
              <a:schemeClr val="bg1"/>
            </a:solidFill>
          </a:ln>
        </p:spPr>
      </p:pic>
      <p:pic>
        <p:nvPicPr>
          <p:cNvPr id="40" name="Grafik 39">
            <a:extLst>
              <a:ext uri="{FF2B5EF4-FFF2-40B4-BE49-F238E27FC236}">
                <a16:creationId xmlns:a16="http://schemas.microsoft.com/office/drawing/2014/main" id="{31FFA1EA-A59E-56BA-9CFB-E23CF9FC61B9}"/>
              </a:ext>
            </a:extLst>
          </p:cNvPr>
          <p:cNvPicPr>
            <a:picLocks noChangeAspect="1"/>
          </p:cNvPicPr>
          <p:nvPr/>
        </p:nvPicPr>
        <p:blipFill>
          <a:blip r:embed="rId6">
            <a:extLst>
              <a:ext uri="{28A0092B-C50C-407E-A947-70E740481C1C}">
                <a14:useLocalDpi xmlns:a14="http://schemas.microsoft.com/office/drawing/2010/main" val="0"/>
              </a:ext>
            </a:extLst>
          </a:blip>
          <a:srcRect t="574" b="574"/>
          <a:stretch/>
        </p:blipFill>
        <p:spPr>
          <a:xfrm>
            <a:off x="158832" y="5448877"/>
            <a:ext cx="1041516" cy="1029559"/>
          </a:xfrm>
          <a:prstGeom prst="ellipse">
            <a:avLst/>
          </a:prstGeom>
          <a:ln w="19050">
            <a:solidFill>
              <a:schemeClr val="bg1"/>
            </a:solidFill>
          </a:ln>
        </p:spPr>
      </p:pic>
      <p:sp>
        <p:nvSpPr>
          <p:cNvPr id="6" name="Rechteck 5">
            <a:extLst>
              <a:ext uri="{FF2B5EF4-FFF2-40B4-BE49-F238E27FC236}">
                <a16:creationId xmlns:a16="http://schemas.microsoft.com/office/drawing/2014/main" id="{CCB1DF80-60D7-5644-9275-57F55041A8C2}"/>
              </a:ext>
            </a:extLst>
          </p:cNvPr>
          <p:cNvSpPr/>
          <p:nvPr/>
        </p:nvSpPr>
        <p:spPr>
          <a:xfrm flipV="1">
            <a:off x="-2" y="3414546"/>
            <a:ext cx="6804545" cy="68646"/>
          </a:xfrm>
          <a:prstGeom prst="rect">
            <a:avLst/>
          </a:prstGeom>
          <a:solidFill>
            <a:srgbClr val="651948"/>
          </a:solidFill>
          <a:ln>
            <a:noFill/>
          </a:ln>
        </p:spPr>
        <p:style>
          <a:lnRef idx="2">
            <a:schemeClr val="accent1">
              <a:shade val="50000"/>
            </a:schemeClr>
          </a:lnRef>
          <a:fillRef idx="1">
            <a:schemeClr val="accent1"/>
          </a:fillRef>
          <a:effectRef idx="0">
            <a:schemeClr val="accent1"/>
          </a:effectRef>
          <a:fontRef idx="minor">
            <a:schemeClr val="lt1"/>
          </a:fontRef>
        </p:style>
        <p:txBody>
          <a:bodyPr lIns="78938" tIns="39469" rIns="78938" bIns="39469" rtlCol="0" anchor="ctr"/>
          <a:lstStyle/>
          <a:p>
            <a:pPr algn="ctr"/>
            <a:r>
              <a:rPr lang="de-DE" sz="1988" dirty="0"/>
              <a:t> </a:t>
            </a:r>
          </a:p>
        </p:txBody>
      </p:sp>
      <p:sp>
        <p:nvSpPr>
          <p:cNvPr id="7" name="Rechteck 6">
            <a:extLst>
              <a:ext uri="{FF2B5EF4-FFF2-40B4-BE49-F238E27FC236}">
                <a16:creationId xmlns:a16="http://schemas.microsoft.com/office/drawing/2014/main" id="{1FB47883-4A57-EA32-D636-D979C962041D}"/>
              </a:ext>
            </a:extLst>
          </p:cNvPr>
          <p:cNvSpPr/>
          <p:nvPr/>
        </p:nvSpPr>
        <p:spPr>
          <a:xfrm>
            <a:off x="3577156" y="0"/>
            <a:ext cx="58135" cy="9470747"/>
          </a:xfrm>
          <a:prstGeom prst="rect">
            <a:avLst/>
          </a:prstGeom>
          <a:solidFill>
            <a:srgbClr val="651948"/>
          </a:solidFill>
          <a:ln>
            <a:noFill/>
          </a:ln>
        </p:spPr>
        <p:style>
          <a:lnRef idx="2">
            <a:schemeClr val="accent1">
              <a:shade val="50000"/>
            </a:schemeClr>
          </a:lnRef>
          <a:fillRef idx="1">
            <a:schemeClr val="accent1"/>
          </a:fillRef>
          <a:effectRef idx="0">
            <a:schemeClr val="accent1"/>
          </a:effectRef>
          <a:fontRef idx="minor">
            <a:schemeClr val="lt1"/>
          </a:fontRef>
        </p:style>
        <p:txBody>
          <a:bodyPr lIns="78938" tIns="39469" rIns="78938" bIns="39469" rtlCol="0" anchor="ctr"/>
          <a:lstStyle/>
          <a:p>
            <a:pPr algn="ctr"/>
            <a:r>
              <a:rPr lang="de-DE" sz="1988" dirty="0"/>
              <a:t> </a:t>
            </a:r>
          </a:p>
        </p:txBody>
      </p:sp>
      <p:sp>
        <p:nvSpPr>
          <p:cNvPr id="39" name="Textfeld 38">
            <a:extLst>
              <a:ext uri="{FF2B5EF4-FFF2-40B4-BE49-F238E27FC236}">
                <a16:creationId xmlns:a16="http://schemas.microsoft.com/office/drawing/2014/main" id="{8917F5C1-3580-955E-5B83-84E61B196988}"/>
              </a:ext>
            </a:extLst>
          </p:cNvPr>
          <p:cNvSpPr txBox="1"/>
          <p:nvPr/>
        </p:nvSpPr>
        <p:spPr>
          <a:xfrm>
            <a:off x="1325804" y="4130656"/>
            <a:ext cx="2277291" cy="830997"/>
          </a:xfrm>
          <a:prstGeom prst="rect">
            <a:avLst/>
          </a:prstGeom>
          <a:noFill/>
        </p:spPr>
        <p:txBody>
          <a:bodyPr wrap="square" rtlCol="0">
            <a:spAutoFit/>
          </a:bodyPr>
          <a:lstStyle/>
          <a:p>
            <a:r>
              <a:rPr lang="en-US" sz="1200" b="1" dirty="0">
                <a:solidFill>
                  <a:srgbClr val="641949"/>
                </a:solidFill>
                <a:latin typeface="TheSansOffice" panose="020B0503040302060204" pitchFamily="34" charset="0"/>
              </a:rPr>
              <a:t>Bernd Schuh</a:t>
            </a:r>
          </a:p>
          <a:p>
            <a:r>
              <a:rPr lang="en-US" sz="1200" dirty="0">
                <a:solidFill>
                  <a:srgbClr val="641949"/>
                </a:solidFill>
                <a:latin typeface="TheSansOffice" panose="020B0503040302060204" pitchFamily="34" charset="0"/>
              </a:rPr>
              <a:t>Senior expert at Spatial Foresight and independent consultant, Austria</a:t>
            </a:r>
            <a:endParaRPr lang="de-DE" sz="1100" b="1" dirty="0">
              <a:solidFill>
                <a:srgbClr val="641949"/>
              </a:solidFill>
              <a:latin typeface="TheSansOffice" panose="020B0503040302060204" pitchFamily="34" charset="0"/>
            </a:endParaRPr>
          </a:p>
        </p:txBody>
      </p:sp>
      <p:sp>
        <p:nvSpPr>
          <p:cNvPr id="41" name="Textfeld 40">
            <a:extLst>
              <a:ext uri="{FF2B5EF4-FFF2-40B4-BE49-F238E27FC236}">
                <a16:creationId xmlns:a16="http://schemas.microsoft.com/office/drawing/2014/main" id="{CD484725-1BC3-8BD3-9C4C-AD36E63757C6}"/>
              </a:ext>
            </a:extLst>
          </p:cNvPr>
          <p:cNvSpPr txBox="1"/>
          <p:nvPr/>
        </p:nvSpPr>
        <p:spPr>
          <a:xfrm>
            <a:off x="1271365" y="5271158"/>
            <a:ext cx="1970141" cy="1384995"/>
          </a:xfrm>
          <a:prstGeom prst="rect">
            <a:avLst/>
          </a:prstGeom>
          <a:noFill/>
        </p:spPr>
        <p:txBody>
          <a:bodyPr wrap="square" rtlCol="0">
            <a:spAutoFit/>
          </a:bodyPr>
          <a:lstStyle/>
          <a:p>
            <a:r>
              <a:rPr lang="en-US" sz="1200" b="1" dirty="0">
                <a:solidFill>
                  <a:srgbClr val="641949"/>
                </a:solidFill>
                <a:latin typeface="TheSansOffice" panose="020B0503040302060204" pitchFamily="34" charset="0"/>
              </a:rPr>
              <a:t>Stanislaw Bienias</a:t>
            </a:r>
          </a:p>
          <a:p>
            <a:r>
              <a:rPr lang="en-US" sz="1200" dirty="0">
                <a:solidFill>
                  <a:srgbClr val="641949"/>
                </a:solidFill>
                <a:latin typeface="TheSansOffice" panose="020B0503040302060204" pitchFamily="34" charset="0"/>
              </a:rPr>
              <a:t>President of IDEA Institute Ltd. and former Head of the National Evaluation Unit of the Polish Ministry of Regional Development, Warsaw</a:t>
            </a:r>
          </a:p>
        </p:txBody>
      </p:sp>
      <p:sp>
        <p:nvSpPr>
          <p:cNvPr id="8" name="Rechteck 7">
            <a:extLst>
              <a:ext uri="{FF2B5EF4-FFF2-40B4-BE49-F238E27FC236}">
                <a16:creationId xmlns:a16="http://schemas.microsoft.com/office/drawing/2014/main" id="{21C3F259-83DC-7069-7336-C1793B8C873A}"/>
              </a:ext>
            </a:extLst>
          </p:cNvPr>
          <p:cNvSpPr/>
          <p:nvPr/>
        </p:nvSpPr>
        <p:spPr>
          <a:xfrm>
            <a:off x="513100" y="2290145"/>
            <a:ext cx="1421479" cy="3479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TheSansOffice" panose="020B0503040302060204" pitchFamily="34" charset="0"/>
              </a:rPr>
              <a:t>REGISTER NOW!</a:t>
            </a:r>
          </a:p>
        </p:txBody>
      </p:sp>
      <p:sp>
        <p:nvSpPr>
          <p:cNvPr id="9" name="Rechteck 8">
            <a:extLst>
              <a:ext uri="{FF2B5EF4-FFF2-40B4-BE49-F238E27FC236}">
                <a16:creationId xmlns:a16="http://schemas.microsoft.com/office/drawing/2014/main" id="{6DF5BB98-5C91-AAD0-F279-C1C00E0A65D0}"/>
              </a:ext>
            </a:extLst>
          </p:cNvPr>
          <p:cNvSpPr/>
          <p:nvPr/>
        </p:nvSpPr>
        <p:spPr>
          <a:xfrm>
            <a:off x="-6043" y="2290147"/>
            <a:ext cx="519143" cy="347980"/>
          </a:xfrm>
          <a:prstGeom prst="rect">
            <a:avLst/>
          </a:prstGeom>
          <a:solidFill>
            <a:srgbClr val="DA26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9">
            <a:extLst>
              <a:ext uri="{FF2B5EF4-FFF2-40B4-BE49-F238E27FC236}">
                <a16:creationId xmlns:a16="http://schemas.microsoft.com/office/drawing/2014/main" id="{11F463C3-18E5-D6F4-B539-132C58BF9711}"/>
              </a:ext>
            </a:extLst>
          </p:cNvPr>
          <p:cNvSpPr/>
          <p:nvPr/>
        </p:nvSpPr>
        <p:spPr>
          <a:xfrm>
            <a:off x="-9296" y="7152233"/>
            <a:ext cx="3644275" cy="2459699"/>
          </a:xfrm>
          <a:prstGeom prst="rect">
            <a:avLst/>
          </a:prstGeom>
          <a:solidFill>
            <a:srgbClr val="641949"/>
          </a:solidFill>
          <a:ln>
            <a:noFill/>
          </a:ln>
        </p:spPr>
        <p:style>
          <a:lnRef idx="2">
            <a:schemeClr val="accent1">
              <a:shade val="50000"/>
            </a:schemeClr>
          </a:lnRef>
          <a:fillRef idx="1">
            <a:schemeClr val="accent1"/>
          </a:fillRef>
          <a:effectRef idx="0">
            <a:schemeClr val="accent1"/>
          </a:effectRef>
          <a:fontRef idx="minor">
            <a:schemeClr val="lt1"/>
          </a:fontRef>
        </p:style>
        <p:txBody>
          <a:bodyPr lIns="78938" tIns="39469" rIns="78938" bIns="39469" rtlCol="0" anchor="ctr"/>
          <a:lstStyle/>
          <a:p>
            <a:pPr algn="ctr"/>
            <a:r>
              <a:rPr lang="de-DE" sz="1988" dirty="0"/>
              <a:t> </a:t>
            </a:r>
          </a:p>
        </p:txBody>
      </p:sp>
      <p:sp>
        <p:nvSpPr>
          <p:cNvPr id="11" name="Rechteck 10">
            <a:extLst>
              <a:ext uri="{FF2B5EF4-FFF2-40B4-BE49-F238E27FC236}">
                <a16:creationId xmlns:a16="http://schemas.microsoft.com/office/drawing/2014/main" id="{38DB5718-578B-6ECA-8C5E-2FD154502091}"/>
              </a:ext>
            </a:extLst>
          </p:cNvPr>
          <p:cNvSpPr/>
          <p:nvPr/>
        </p:nvSpPr>
        <p:spPr>
          <a:xfrm>
            <a:off x="3670387" y="3098882"/>
            <a:ext cx="3140395" cy="3046988"/>
          </a:xfrm>
          <a:prstGeom prst="rect">
            <a:avLst/>
          </a:prstGeom>
        </p:spPr>
        <p:txBody>
          <a:bodyPr wrap="square">
            <a:spAutoFit/>
          </a:bodyPr>
          <a:lstStyle/>
          <a:p>
            <a:pPr algn="just"/>
            <a:r>
              <a:rPr lang="en-US" sz="1200" b="1" dirty="0">
                <a:solidFill>
                  <a:schemeClr val="bg1"/>
                </a:solidFill>
                <a:latin typeface="TheSansOffice" panose="020B0503040302060204" pitchFamily="34" charset="0"/>
              </a:rPr>
              <a:t>Overview</a:t>
            </a:r>
          </a:p>
          <a:p>
            <a:pPr algn="just"/>
            <a:r>
              <a:rPr lang="en-US" sz="1200" dirty="0">
                <a:solidFill>
                  <a:schemeClr val="bg1"/>
                </a:solidFill>
                <a:latin typeface="TheSansOffice" panose="020B0503040302060204" pitchFamily="34" charset="0"/>
              </a:rPr>
              <a:t>Monitoring and evaluation are key tasks for a successful management and a transparent implementation of projects financed with ESI Funds. Those in charge of these tasks are therefore in need to keep updated with new rules and tools. How to define indicators? How to monitor progress? How to select a correct evaluation method? These and other questions will be addressed in this hybrid workshop, where participants will have the opportunity to gain theoretical and practical insights guided by our experts. They will also have the chance to compare their experience with that of their peers from other Member States.</a:t>
            </a:r>
          </a:p>
        </p:txBody>
      </p:sp>
      <p:sp>
        <p:nvSpPr>
          <p:cNvPr id="2" name="Rechteck 1">
            <a:extLst>
              <a:ext uri="{FF2B5EF4-FFF2-40B4-BE49-F238E27FC236}">
                <a16:creationId xmlns:a16="http://schemas.microsoft.com/office/drawing/2014/main" id="{A55D4B55-BDE5-19DA-F24D-3E37C35A06C0}"/>
              </a:ext>
            </a:extLst>
          </p:cNvPr>
          <p:cNvSpPr/>
          <p:nvPr/>
        </p:nvSpPr>
        <p:spPr>
          <a:xfrm>
            <a:off x="3677609" y="6457556"/>
            <a:ext cx="3108327" cy="2846933"/>
          </a:xfrm>
          <a:prstGeom prst="rect">
            <a:avLst/>
          </a:prstGeom>
        </p:spPr>
        <p:txBody>
          <a:bodyPr wrap="square">
            <a:spAutoFit/>
          </a:bodyPr>
          <a:lstStyle/>
          <a:p>
            <a:pPr algn="just"/>
            <a:r>
              <a:rPr lang="en-GB" sz="1200" b="1" dirty="0">
                <a:solidFill>
                  <a:srgbClr val="641949"/>
                </a:solidFill>
                <a:latin typeface="TheSansOffice" panose="020B0503040302060204" pitchFamily="34" charset="0"/>
              </a:rPr>
              <a:t>Our Main Topics</a:t>
            </a:r>
          </a:p>
          <a:p>
            <a:pPr marL="285750" indent="-285750">
              <a:buFont typeface="Wingdings" panose="05000000000000000000" pitchFamily="2" charset="2"/>
              <a:buChar char="ü"/>
            </a:pPr>
            <a:r>
              <a:rPr lang="en-US" sz="1200" dirty="0">
                <a:solidFill>
                  <a:srgbClr val="641949"/>
                </a:solidFill>
                <a:latin typeface="TheSansOffice" panose="020B0503040302060204" pitchFamily="34" charset="0"/>
              </a:rPr>
              <a:t>Concepts of Monitoring &amp; Indicators: A Tool to Strengthen Result Orientation</a:t>
            </a:r>
          </a:p>
          <a:p>
            <a:pPr marL="285750" indent="-285750">
              <a:buFont typeface="Wingdings" panose="05000000000000000000" pitchFamily="2" charset="2"/>
              <a:buChar char="ü"/>
            </a:pPr>
            <a:r>
              <a:rPr lang="en-US" sz="1200" dirty="0">
                <a:solidFill>
                  <a:srgbClr val="641949"/>
                </a:solidFill>
                <a:latin typeface="TheSansOffice" panose="020B0503040302060204" pitchFamily="34" charset="0"/>
              </a:rPr>
              <a:t>Monitoring &amp; Indicators in Practice: A Step-by-Step Perspective</a:t>
            </a:r>
          </a:p>
          <a:p>
            <a:pPr marL="285750" indent="-285750">
              <a:buFont typeface="Wingdings" panose="05000000000000000000" pitchFamily="2" charset="2"/>
              <a:buChar char="ü"/>
            </a:pPr>
            <a:r>
              <a:rPr lang="en-US" sz="1200" dirty="0">
                <a:solidFill>
                  <a:srgbClr val="641949"/>
                </a:solidFill>
                <a:latin typeface="TheSansOffice" panose="020B0503040302060204" pitchFamily="34" charset="0"/>
              </a:rPr>
              <a:t>The Concept of Evaluation as a Key Instrument for Making Policy Evidence-Based</a:t>
            </a:r>
          </a:p>
          <a:p>
            <a:pPr marL="285750" indent="-285750">
              <a:buFont typeface="Wingdings" panose="05000000000000000000" pitchFamily="2" charset="2"/>
              <a:buChar char="ü"/>
            </a:pPr>
            <a:r>
              <a:rPr lang="en-US" sz="1200" dirty="0">
                <a:solidFill>
                  <a:srgbClr val="641949"/>
                </a:solidFill>
                <a:latin typeface="TheSansOffice" panose="020B0503040302060204" pitchFamily="34" charset="0"/>
              </a:rPr>
              <a:t>Evaluation in Practice: A Step-by-Step Perspective</a:t>
            </a:r>
          </a:p>
          <a:p>
            <a:pPr marL="285750" indent="-285750">
              <a:buFont typeface="Wingdings" panose="05000000000000000000" pitchFamily="2" charset="2"/>
              <a:buChar char="ü"/>
            </a:pPr>
            <a:r>
              <a:rPr lang="de-DE" sz="1200" dirty="0" err="1">
                <a:solidFill>
                  <a:srgbClr val="641949"/>
                </a:solidFill>
                <a:latin typeface="TheSansOffice" panose="020B0503040302060204" pitchFamily="34" charset="0"/>
              </a:rPr>
              <a:t>Counterfactual</a:t>
            </a:r>
            <a:r>
              <a:rPr lang="de-DE" sz="1200" dirty="0">
                <a:solidFill>
                  <a:srgbClr val="641949"/>
                </a:solidFill>
                <a:latin typeface="TheSansOffice" panose="020B0503040302060204" pitchFamily="34" charset="0"/>
              </a:rPr>
              <a:t> Impact Evaluation</a:t>
            </a:r>
          </a:p>
          <a:p>
            <a:pPr marL="285750" indent="-285750">
              <a:buFont typeface="Wingdings" panose="05000000000000000000" pitchFamily="2" charset="2"/>
              <a:buChar char="ü"/>
            </a:pPr>
            <a:r>
              <a:rPr lang="de-DE" sz="1200" dirty="0">
                <a:solidFill>
                  <a:srgbClr val="641949"/>
                </a:solidFill>
                <a:latin typeface="TheSansOffice" panose="020B0503040302060204" pitchFamily="34" charset="0"/>
              </a:rPr>
              <a:t>Contracting </a:t>
            </a:r>
            <a:r>
              <a:rPr lang="de-DE" sz="1200" dirty="0" err="1">
                <a:solidFill>
                  <a:srgbClr val="641949"/>
                </a:solidFill>
                <a:latin typeface="TheSansOffice" panose="020B0503040302060204" pitchFamily="34" charset="0"/>
              </a:rPr>
              <a:t>the</a:t>
            </a:r>
            <a:r>
              <a:rPr lang="de-DE" sz="1200" dirty="0">
                <a:solidFill>
                  <a:srgbClr val="641949"/>
                </a:solidFill>
                <a:latin typeface="TheSansOffice" panose="020B0503040302060204" pitchFamily="34" charset="0"/>
              </a:rPr>
              <a:t> Evaluation</a:t>
            </a:r>
          </a:p>
          <a:p>
            <a:pPr marL="285750" indent="-285750">
              <a:buFont typeface="Wingdings" panose="05000000000000000000" pitchFamily="2" charset="2"/>
              <a:buChar char="ü"/>
            </a:pPr>
            <a:r>
              <a:rPr lang="en-US" sz="1200" dirty="0">
                <a:solidFill>
                  <a:srgbClr val="641949"/>
                </a:solidFill>
                <a:latin typeface="TheSansOffice" panose="020B0503040302060204" pitchFamily="34" charset="0"/>
              </a:rPr>
              <a:t>Indicators, Monitoring and Evaluation in 2028–2034: What Is Changing?</a:t>
            </a:r>
          </a:p>
          <a:p>
            <a:pPr marL="285750" indent="-285750">
              <a:buFont typeface="Wingdings" panose="05000000000000000000" pitchFamily="2" charset="2"/>
              <a:buChar char="ü"/>
            </a:pPr>
            <a:endParaRPr lang="en-US" sz="1000" dirty="0">
              <a:solidFill>
                <a:srgbClr val="641949"/>
              </a:solidFill>
              <a:latin typeface="TheSansOffice" panose="020B0503040302060204" pitchFamily="34" charset="0"/>
            </a:endParaRPr>
          </a:p>
        </p:txBody>
      </p:sp>
      <p:sp>
        <p:nvSpPr>
          <p:cNvPr id="12" name="Rechteck 11">
            <a:extLst>
              <a:ext uri="{FF2B5EF4-FFF2-40B4-BE49-F238E27FC236}">
                <a16:creationId xmlns:a16="http://schemas.microsoft.com/office/drawing/2014/main" id="{7FED2C28-D739-0E74-02CB-B9E71A5AEDED}"/>
              </a:ext>
            </a:extLst>
          </p:cNvPr>
          <p:cNvSpPr/>
          <p:nvPr/>
        </p:nvSpPr>
        <p:spPr>
          <a:xfrm flipV="1">
            <a:off x="0" y="447542"/>
            <a:ext cx="3588987" cy="57469"/>
          </a:xfrm>
          <a:prstGeom prst="rect">
            <a:avLst/>
          </a:prstGeom>
          <a:solidFill>
            <a:srgbClr val="651948"/>
          </a:solidFill>
          <a:ln>
            <a:noFill/>
          </a:ln>
        </p:spPr>
        <p:style>
          <a:lnRef idx="2">
            <a:schemeClr val="accent1">
              <a:shade val="50000"/>
            </a:schemeClr>
          </a:lnRef>
          <a:fillRef idx="1">
            <a:schemeClr val="accent1"/>
          </a:fillRef>
          <a:effectRef idx="0">
            <a:schemeClr val="accent1"/>
          </a:effectRef>
          <a:fontRef idx="minor">
            <a:schemeClr val="lt1"/>
          </a:fontRef>
        </p:style>
        <p:txBody>
          <a:bodyPr lIns="78938" tIns="39469" rIns="78938" bIns="39469" rtlCol="0" anchor="ctr"/>
          <a:lstStyle/>
          <a:p>
            <a:pPr algn="ctr"/>
            <a:r>
              <a:rPr lang="de-DE" sz="1988" dirty="0"/>
              <a:t> </a:t>
            </a:r>
          </a:p>
        </p:txBody>
      </p:sp>
      <p:sp>
        <p:nvSpPr>
          <p:cNvPr id="13" name="Rechteck 12">
            <a:extLst>
              <a:ext uri="{FF2B5EF4-FFF2-40B4-BE49-F238E27FC236}">
                <a16:creationId xmlns:a16="http://schemas.microsoft.com/office/drawing/2014/main" id="{712E0097-AD21-337B-32F3-783F20D138CE}"/>
              </a:ext>
            </a:extLst>
          </p:cNvPr>
          <p:cNvSpPr/>
          <p:nvPr/>
        </p:nvSpPr>
        <p:spPr>
          <a:xfrm>
            <a:off x="-1" y="9355270"/>
            <a:ext cx="6830539" cy="45719"/>
          </a:xfrm>
          <a:prstGeom prst="rect">
            <a:avLst/>
          </a:prstGeom>
          <a:solidFill>
            <a:srgbClr val="651948"/>
          </a:solidFill>
          <a:ln>
            <a:noFill/>
          </a:ln>
        </p:spPr>
        <p:style>
          <a:lnRef idx="2">
            <a:schemeClr val="accent1">
              <a:shade val="50000"/>
            </a:schemeClr>
          </a:lnRef>
          <a:fillRef idx="1">
            <a:schemeClr val="accent1"/>
          </a:fillRef>
          <a:effectRef idx="0">
            <a:schemeClr val="accent1"/>
          </a:effectRef>
          <a:fontRef idx="minor">
            <a:schemeClr val="lt1"/>
          </a:fontRef>
        </p:style>
        <p:txBody>
          <a:bodyPr lIns="78938" tIns="39469" rIns="78938" bIns="39469" rtlCol="0" anchor="ctr"/>
          <a:lstStyle/>
          <a:p>
            <a:pPr algn="ctr"/>
            <a:r>
              <a:rPr lang="de-DE" sz="1988" dirty="0"/>
              <a:t> </a:t>
            </a:r>
          </a:p>
        </p:txBody>
      </p:sp>
      <p:sp>
        <p:nvSpPr>
          <p:cNvPr id="20" name="Rechteck 19">
            <a:extLst>
              <a:ext uri="{FF2B5EF4-FFF2-40B4-BE49-F238E27FC236}">
                <a16:creationId xmlns:a16="http://schemas.microsoft.com/office/drawing/2014/main" id="{F03BCBF6-832E-FBB4-4E1B-DF30F6613227}"/>
              </a:ext>
            </a:extLst>
          </p:cNvPr>
          <p:cNvSpPr/>
          <p:nvPr/>
        </p:nvSpPr>
        <p:spPr>
          <a:xfrm>
            <a:off x="6823165" y="6251565"/>
            <a:ext cx="45719" cy="3149424"/>
          </a:xfrm>
          <a:prstGeom prst="rect">
            <a:avLst/>
          </a:prstGeom>
          <a:solidFill>
            <a:srgbClr val="651948"/>
          </a:solidFill>
          <a:ln>
            <a:noFill/>
          </a:ln>
        </p:spPr>
        <p:style>
          <a:lnRef idx="2">
            <a:schemeClr val="accent1">
              <a:shade val="50000"/>
            </a:schemeClr>
          </a:lnRef>
          <a:fillRef idx="1">
            <a:schemeClr val="accent1"/>
          </a:fillRef>
          <a:effectRef idx="0">
            <a:schemeClr val="accent1"/>
          </a:effectRef>
          <a:fontRef idx="minor">
            <a:schemeClr val="lt1"/>
          </a:fontRef>
        </p:style>
        <p:txBody>
          <a:bodyPr lIns="78938" tIns="39469" rIns="78938" bIns="39469" rtlCol="0" anchor="ctr"/>
          <a:lstStyle/>
          <a:p>
            <a:pPr algn="ctr"/>
            <a:r>
              <a:rPr lang="de-DE" sz="1988" dirty="0"/>
              <a:t> </a:t>
            </a:r>
          </a:p>
        </p:txBody>
      </p:sp>
      <p:sp>
        <p:nvSpPr>
          <p:cNvPr id="16" name="Rechteck 15">
            <a:extLst>
              <a:ext uri="{FF2B5EF4-FFF2-40B4-BE49-F238E27FC236}">
                <a16:creationId xmlns:a16="http://schemas.microsoft.com/office/drawing/2014/main" id="{E8E5385B-D29C-5417-C781-89AEADE16557}"/>
              </a:ext>
            </a:extLst>
          </p:cNvPr>
          <p:cNvSpPr/>
          <p:nvPr/>
        </p:nvSpPr>
        <p:spPr>
          <a:xfrm>
            <a:off x="458814" y="7531021"/>
            <a:ext cx="2708054" cy="1754326"/>
          </a:xfrm>
          <a:prstGeom prst="rect">
            <a:avLst/>
          </a:prstGeom>
        </p:spPr>
        <p:txBody>
          <a:bodyPr wrap="square">
            <a:spAutoFit/>
          </a:bodyPr>
          <a:lstStyle/>
          <a:p>
            <a:pPr algn="just"/>
            <a:r>
              <a:rPr lang="en-US" sz="1200" b="1" dirty="0">
                <a:solidFill>
                  <a:schemeClr val="bg1"/>
                </a:solidFill>
                <a:latin typeface="TheSansOffice" panose="020B0503040302060204" pitchFamily="34" charset="0"/>
              </a:rPr>
              <a:t>Group Registration</a:t>
            </a:r>
          </a:p>
          <a:p>
            <a:pPr algn="just"/>
            <a:r>
              <a:rPr lang="en-US" sz="1200" dirty="0">
                <a:solidFill>
                  <a:schemeClr val="bg1"/>
                </a:solidFill>
                <a:latin typeface="TheSansOffice" panose="020B0503040302060204" pitchFamily="34" charset="0"/>
              </a:rPr>
              <a:t>Group registration of five or more participants will automatically receive a 10% discount. We offer group discounts upon request.</a:t>
            </a:r>
          </a:p>
          <a:p>
            <a:pPr algn="just"/>
            <a:endParaRPr lang="en-US" sz="1200" dirty="0">
              <a:solidFill>
                <a:schemeClr val="bg1"/>
              </a:solidFill>
              <a:latin typeface="TheSansOffice" panose="020B0503040302060204" pitchFamily="34" charset="0"/>
            </a:endParaRPr>
          </a:p>
          <a:p>
            <a:pPr algn="just"/>
            <a:r>
              <a:rPr lang="en-US" sz="1200" dirty="0">
                <a:solidFill>
                  <a:schemeClr val="bg1"/>
                </a:solidFill>
                <a:latin typeface="TheSansOffice" panose="020B0503040302060204" pitchFamily="34" charset="0"/>
              </a:rPr>
              <a:t>You will receive </a:t>
            </a:r>
            <a:r>
              <a:rPr lang="en-US" sz="1200" b="1" dirty="0">
                <a:solidFill>
                  <a:schemeClr val="bg1"/>
                </a:solidFill>
                <a:latin typeface="TheSansOffice" panose="020B0503040302060204" pitchFamily="34" charset="0"/>
              </a:rPr>
              <a:t>a certificate upon participation.</a:t>
            </a:r>
          </a:p>
          <a:p>
            <a:pPr algn="just"/>
            <a:endParaRPr lang="en-US" sz="1200" dirty="0">
              <a:solidFill>
                <a:schemeClr val="bg1"/>
              </a:solidFill>
              <a:latin typeface="TheSansOffice" panose="020B0503040302060204" pitchFamily="34" charset="0"/>
            </a:endParaRPr>
          </a:p>
        </p:txBody>
      </p:sp>
      <p:sp>
        <p:nvSpPr>
          <p:cNvPr id="15" name="Rechteck 14">
            <a:extLst>
              <a:ext uri="{FF2B5EF4-FFF2-40B4-BE49-F238E27FC236}">
                <a16:creationId xmlns:a16="http://schemas.microsoft.com/office/drawing/2014/main" id="{E1C8BB2B-ED96-C0E7-1C00-4E5F91AD5A02}"/>
              </a:ext>
            </a:extLst>
          </p:cNvPr>
          <p:cNvSpPr/>
          <p:nvPr/>
        </p:nvSpPr>
        <p:spPr>
          <a:xfrm flipV="1">
            <a:off x="3588986" y="1449"/>
            <a:ext cx="3304708" cy="45719"/>
          </a:xfrm>
          <a:prstGeom prst="rect">
            <a:avLst/>
          </a:prstGeom>
          <a:solidFill>
            <a:srgbClr val="651948"/>
          </a:solidFill>
          <a:ln>
            <a:noFill/>
          </a:ln>
        </p:spPr>
        <p:style>
          <a:lnRef idx="2">
            <a:schemeClr val="accent1">
              <a:shade val="50000"/>
            </a:schemeClr>
          </a:lnRef>
          <a:fillRef idx="1">
            <a:schemeClr val="accent1"/>
          </a:fillRef>
          <a:effectRef idx="0">
            <a:schemeClr val="accent1"/>
          </a:effectRef>
          <a:fontRef idx="minor">
            <a:schemeClr val="lt1"/>
          </a:fontRef>
        </p:style>
        <p:txBody>
          <a:bodyPr lIns="78938" tIns="39469" rIns="78938" bIns="39469" rtlCol="0" anchor="ctr"/>
          <a:lstStyle/>
          <a:p>
            <a:pPr algn="ctr"/>
            <a:r>
              <a:rPr lang="de-DE" sz="1988" dirty="0"/>
              <a:t> </a:t>
            </a:r>
          </a:p>
        </p:txBody>
      </p:sp>
      <p:sp>
        <p:nvSpPr>
          <p:cNvPr id="17" name="Rechteck 16">
            <a:extLst>
              <a:ext uri="{FF2B5EF4-FFF2-40B4-BE49-F238E27FC236}">
                <a16:creationId xmlns:a16="http://schemas.microsoft.com/office/drawing/2014/main" id="{9F7E31DA-14C6-4B81-F7B6-A591F7F013CB}"/>
              </a:ext>
            </a:extLst>
          </p:cNvPr>
          <p:cNvSpPr/>
          <p:nvPr/>
        </p:nvSpPr>
        <p:spPr>
          <a:xfrm>
            <a:off x="-12343" y="476276"/>
            <a:ext cx="45719" cy="6724893"/>
          </a:xfrm>
          <a:prstGeom prst="rect">
            <a:avLst/>
          </a:prstGeom>
          <a:solidFill>
            <a:srgbClr val="651948"/>
          </a:solidFill>
          <a:ln>
            <a:noFill/>
          </a:ln>
        </p:spPr>
        <p:style>
          <a:lnRef idx="2">
            <a:schemeClr val="accent1">
              <a:shade val="50000"/>
            </a:schemeClr>
          </a:lnRef>
          <a:fillRef idx="1">
            <a:schemeClr val="accent1"/>
          </a:fillRef>
          <a:effectRef idx="0">
            <a:schemeClr val="accent1"/>
          </a:effectRef>
          <a:fontRef idx="minor">
            <a:schemeClr val="lt1"/>
          </a:fontRef>
        </p:style>
        <p:txBody>
          <a:bodyPr lIns="78938" tIns="39469" rIns="78938" bIns="39469" rtlCol="0" anchor="ctr"/>
          <a:lstStyle/>
          <a:p>
            <a:pPr algn="ctr"/>
            <a:r>
              <a:rPr lang="de-DE" sz="1988" dirty="0"/>
              <a:t> </a:t>
            </a:r>
          </a:p>
        </p:txBody>
      </p:sp>
      <p:sp>
        <p:nvSpPr>
          <p:cNvPr id="21" name="Rechteck 20">
            <a:extLst>
              <a:ext uri="{FF2B5EF4-FFF2-40B4-BE49-F238E27FC236}">
                <a16:creationId xmlns:a16="http://schemas.microsoft.com/office/drawing/2014/main" id="{31FC046A-A7E4-9AE1-71A7-E0253D24F512}"/>
              </a:ext>
            </a:extLst>
          </p:cNvPr>
          <p:cNvSpPr/>
          <p:nvPr/>
        </p:nvSpPr>
        <p:spPr>
          <a:xfrm>
            <a:off x="6830539" y="0"/>
            <a:ext cx="54921" cy="3781138"/>
          </a:xfrm>
          <a:prstGeom prst="rect">
            <a:avLst/>
          </a:prstGeom>
          <a:solidFill>
            <a:srgbClr val="651948"/>
          </a:solidFill>
          <a:ln>
            <a:noFill/>
          </a:ln>
        </p:spPr>
        <p:style>
          <a:lnRef idx="2">
            <a:schemeClr val="accent1">
              <a:shade val="50000"/>
            </a:schemeClr>
          </a:lnRef>
          <a:fillRef idx="1">
            <a:schemeClr val="accent1"/>
          </a:fillRef>
          <a:effectRef idx="0">
            <a:schemeClr val="accent1"/>
          </a:effectRef>
          <a:fontRef idx="minor">
            <a:schemeClr val="lt1"/>
          </a:fontRef>
        </p:style>
        <p:txBody>
          <a:bodyPr lIns="78938" tIns="39469" rIns="78938" bIns="39469" rtlCol="0" anchor="ctr"/>
          <a:lstStyle/>
          <a:p>
            <a:pPr algn="ctr"/>
            <a:r>
              <a:rPr lang="de-DE" sz="1988" dirty="0"/>
              <a:t> </a:t>
            </a:r>
          </a:p>
        </p:txBody>
      </p:sp>
    </p:spTree>
    <p:extLst>
      <p:ext uri="{BB962C8B-B14F-4D97-AF65-F5344CB8AC3E}">
        <p14:creationId xmlns:p14="http://schemas.microsoft.com/office/powerpoint/2010/main" val="4120337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llipse 22"/>
          <p:cNvSpPr/>
          <p:nvPr/>
        </p:nvSpPr>
        <p:spPr>
          <a:xfrm>
            <a:off x="598280" y="505725"/>
            <a:ext cx="41476" cy="414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a:p>
        </p:txBody>
      </p:sp>
      <p:graphicFrame>
        <p:nvGraphicFramePr>
          <p:cNvPr id="11" name="Tabelle 10"/>
          <p:cNvGraphicFramePr>
            <a:graphicFrameLocks noGrp="1"/>
          </p:cNvGraphicFramePr>
          <p:nvPr>
            <p:extLst>
              <p:ext uri="{D42A27DB-BD31-4B8C-83A1-F6EECF244321}">
                <p14:modId xmlns:p14="http://schemas.microsoft.com/office/powerpoint/2010/main" val="3961399280"/>
              </p:ext>
            </p:extLst>
          </p:nvPr>
        </p:nvGraphicFramePr>
        <p:xfrm>
          <a:off x="202639" y="1162685"/>
          <a:ext cx="3234071" cy="6463935"/>
        </p:xfrm>
        <a:graphic>
          <a:graphicData uri="http://schemas.openxmlformats.org/drawingml/2006/table">
            <a:tbl>
              <a:tblPr firstRow="1" firstCol="1" bandRow="1">
                <a:tableStyleId>{5C22544A-7EE6-4342-B048-85BDC9FD1C3A}</a:tableStyleId>
              </a:tblPr>
              <a:tblGrid>
                <a:gridCol w="539720">
                  <a:extLst>
                    <a:ext uri="{9D8B030D-6E8A-4147-A177-3AD203B41FA5}">
                      <a16:colId xmlns:a16="http://schemas.microsoft.com/office/drawing/2014/main" val="20000"/>
                    </a:ext>
                  </a:extLst>
                </a:gridCol>
                <a:gridCol w="2694351">
                  <a:extLst>
                    <a:ext uri="{9D8B030D-6E8A-4147-A177-3AD203B41FA5}">
                      <a16:colId xmlns:a16="http://schemas.microsoft.com/office/drawing/2014/main" val="20001"/>
                    </a:ext>
                  </a:extLst>
                </a:gridCol>
              </a:tblGrid>
              <a:tr h="266942">
                <a:tc gridSpan="2">
                  <a:txBody>
                    <a:bodyPr/>
                    <a:lstStyle/>
                    <a:p>
                      <a:pPr algn="ctr">
                        <a:lnSpc>
                          <a:spcPct val="100000"/>
                        </a:lnSpc>
                        <a:spcAft>
                          <a:spcPts val="0"/>
                        </a:spcAft>
                      </a:pPr>
                      <a:r>
                        <a:rPr lang="de-DE" sz="900" b="1" dirty="0">
                          <a:solidFill>
                            <a:schemeClr val="bg1"/>
                          </a:solidFill>
                          <a:effectLst/>
                          <a:latin typeface="TheSansOffice" panose="020B0503040302060204" pitchFamily="34" charset="0"/>
                          <a:ea typeface="Calibri" panose="020F0502020204030204" pitchFamily="34" charset="0"/>
                          <a:cs typeface="Times New Roman" panose="02020603050405020304" pitchFamily="18" charset="0"/>
                        </a:rPr>
                        <a:t>9 </a:t>
                      </a:r>
                      <a:r>
                        <a:rPr lang="de-DE" sz="900" b="1" dirty="0" err="1">
                          <a:solidFill>
                            <a:schemeClr val="bg1"/>
                          </a:solidFill>
                          <a:effectLst/>
                          <a:latin typeface="TheSansOffice" panose="020B0503040302060204" pitchFamily="34" charset="0"/>
                          <a:ea typeface="Calibri" panose="020F0502020204030204" pitchFamily="34" charset="0"/>
                          <a:cs typeface="Times New Roman" panose="02020603050405020304" pitchFamily="18" charset="0"/>
                        </a:rPr>
                        <a:t>October</a:t>
                      </a:r>
                      <a:r>
                        <a:rPr lang="de-DE" sz="900" b="1" dirty="0">
                          <a:solidFill>
                            <a:schemeClr val="bg1"/>
                          </a:solidFill>
                          <a:effectLst/>
                          <a:latin typeface="TheSansOffice" panose="020B0503040302060204" pitchFamily="34" charset="0"/>
                          <a:ea typeface="Calibri" panose="020F0502020204030204" pitchFamily="34" charset="0"/>
                          <a:cs typeface="Times New Roman" panose="02020603050405020304" pitchFamily="18" charset="0"/>
                        </a:rPr>
                        <a:t> – Day 1</a:t>
                      </a:r>
                    </a:p>
                  </a:txBody>
                  <a:tcPr marL="65317" marR="65317" marT="65317" marB="65317">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51948"/>
                    </a:solidFill>
                  </a:tcPr>
                </a:tc>
                <a:tc hMerge="1">
                  <a:txBody>
                    <a:bodyPr/>
                    <a:lstStyle/>
                    <a:p>
                      <a:pPr>
                        <a:lnSpc>
                          <a:spcPct val="100000"/>
                        </a:lnSpc>
                        <a:spcAft>
                          <a:spcPts val="0"/>
                        </a:spcAft>
                      </a:pPr>
                      <a:endParaRPr lang="en-GB" sz="1000" b="0" dirty="0">
                        <a:solidFill>
                          <a:schemeClr val="tx1"/>
                        </a:solidFill>
                        <a:effectLst/>
                        <a:latin typeface="TheSansOffice" panose="020B0503040302060204" pitchFamily="34" charset="0"/>
                      </a:endParaRPr>
                    </a:p>
                  </a:txBody>
                  <a:tcPr marL="73028" marR="73028" marT="73028" marB="73028">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51948"/>
                    </a:solidFill>
                  </a:tcPr>
                </a:tc>
                <a:extLst>
                  <a:ext uri="{0D108BD9-81ED-4DB2-BD59-A6C34878D82A}">
                    <a16:rowId xmlns:a16="http://schemas.microsoft.com/office/drawing/2014/main" val="10000"/>
                  </a:ext>
                </a:extLst>
              </a:tr>
              <a:tr h="270725">
                <a:tc>
                  <a:txBody>
                    <a:bodyPr/>
                    <a:lstStyle/>
                    <a:p>
                      <a:pPr>
                        <a:lnSpc>
                          <a:spcPct val="100000"/>
                        </a:lnSpc>
                        <a:spcAft>
                          <a:spcPts val="0"/>
                        </a:spcAft>
                      </a:pPr>
                      <a:r>
                        <a:rPr lang="de-DE" sz="800" b="0" dirty="0">
                          <a:solidFill>
                            <a:schemeClr val="tx1"/>
                          </a:solidFill>
                          <a:effectLst/>
                          <a:latin typeface="TheSansOffice" panose="020B0503040302060204" pitchFamily="34" charset="0"/>
                          <a:ea typeface="Calibri" panose="020F0502020204030204" pitchFamily="34" charset="0"/>
                          <a:cs typeface="Times New Roman" panose="02020603050405020304" pitchFamily="18" charset="0"/>
                        </a:rPr>
                        <a:t>09:00</a:t>
                      </a:r>
                    </a:p>
                    <a:p>
                      <a:pPr>
                        <a:lnSpc>
                          <a:spcPct val="100000"/>
                        </a:lnSpc>
                        <a:spcAft>
                          <a:spcPts val="0"/>
                        </a:spcAft>
                      </a:pPr>
                      <a:endParaRPr lang="de-DE" sz="800" b="0" dirty="0">
                        <a:solidFill>
                          <a:schemeClr val="tx1"/>
                        </a:solidFill>
                        <a:effectLst/>
                        <a:latin typeface="TheSansOffice" panose="020B0503040302060204" pitchFamily="34" charset="0"/>
                        <a:ea typeface="Calibri" panose="020F0502020204030204" pitchFamily="34" charset="0"/>
                        <a:cs typeface="Times New Roman" panose="02020603050405020304" pitchFamily="18" charset="0"/>
                      </a:endParaRPr>
                    </a:p>
                    <a:p>
                      <a:pPr>
                        <a:lnSpc>
                          <a:spcPct val="100000"/>
                        </a:lnSpc>
                        <a:spcAft>
                          <a:spcPts val="0"/>
                        </a:spcAft>
                      </a:pPr>
                      <a:r>
                        <a:rPr lang="de-DE" sz="800" b="0" dirty="0">
                          <a:solidFill>
                            <a:schemeClr val="tx1"/>
                          </a:solidFill>
                          <a:effectLst/>
                          <a:latin typeface="TheSansOffice" panose="020B0503040302060204" pitchFamily="34" charset="0"/>
                          <a:ea typeface="Calibri" panose="020F0502020204030204" pitchFamily="34" charset="0"/>
                          <a:cs typeface="Times New Roman" panose="02020603050405020304" pitchFamily="18" charset="0"/>
                        </a:rPr>
                        <a:t>09:15</a:t>
                      </a:r>
                    </a:p>
                  </a:txBody>
                  <a:tcPr marL="65317" marR="65317" marT="65317" marB="65317">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de-DE" sz="800" b="0" dirty="0">
                          <a:solidFill>
                            <a:schemeClr val="tx1"/>
                          </a:solidFill>
                          <a:latin typeface="TheSansOffice" panose="020B0503040302060204" pitchFamily="34" charset="0"/>
                        </a:rPr>
                        <a:t>Registration &amp; Welcome Remarks</a:t>
                      </a:r>
                    </a:p>
                    <a:p>
                      <a:pPr>
                        <a:lnSpc>
                          <a:spcPct val="100000"/>
                        </a:lnSpc>
                        <a:spcAft>
                          <a:spcPts val="0"/>
                        </a:spcAft>
                      </a:pPr>
                      <a:endParaRPr lang="de-DE" sz="800" b="0" dirty="0">
                        <a:solidFill>
                          <a:schemeClr val="tx1"/>
                        </a:solidFill>
                        <a:effectLst/>
                        <a:latin typeface="TheSansOffice" panose="020B0503040302060204" pitchFamily="34" charset="0"/>
                      </a:endParaRPr>
                    </a:p>
                    <a:p>
                      <a:pPr>
                        <a:lnSpc>
                          <a:spcPct val="100000"/>
                        </a:lnSpc>
                        <a:spcAft>
                          <a:spcPts val="0"/>
                        </a:spcAft>
                      </a:pPr>
                      <a:r>
                        <a:rPr lang="de-DE" sz="800" b="0" dirty="0" err="1">
                          <a:solidFill>
                            <a:schemeClr val="tx1"/>
                          </a:solidFill>
                          <a:effectLst/>
                          <a:latin typeface="TheSansOffice" panose="020B0503040302060204" pitchFamily="34" charset="0"/>
                        </a:rPr>
                        <a:t>Introduction</a:t>
                      </a:r>
                      <a:endParaRPr lang="en-GB" sz="800" b="0" dirty="0">
                        <a:solidFill>
                          <a:schemeClr val="tx1"/>
                        </a:solidFill>
                        <a:effectLst/>
                        <a:latin typeface="TheSansOffice" panose="020B0503040302060204" pitchFamily="34" charset="0"/>
                      </a:endParaRPr>
                    </a:p>
                  </a:txBody>
                  <a:tcPr marL="65317" marR="65317" marT="65317" marB="65317">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60127">
                <a:tc>
                  <a:txBody>
                    <a:bodyPr/>
                    <a:lstStyle/>
                    <a:p>
                      <a:pPr>
                        <a:lnSpc>
                          <a:spcPct val="100000"/>
                        </a:lnSpc>
                        <a:spcAft>
                          <a:spcPts val="0"/>
                        </a:spcAft>
                      </a:pPr>
                      <a:r>
                        <a:rPr lang="de-DE" sz="800" b="0" dirty="0">
                          <a:solidFill>
                            <a:schemeClr val="tx1"/>
                          </a:solidFill>
                          <a:effectLst/>
                          <a:latin typeface="TheSansOffice" panose="020B0503040302060204" pitchFamily="34" charset="0"/>
                          <a:ea typeface="Calibri" panose="020F0502020204030204" pitchFamily="34" charset="0"/>
                          <a:cs typeface="Times New Roman" panose="02020603050405020304" pitchFamily="18" charset="0"/>
                        </a:rPr>
                        <a:t>09:30</a:t>
                      </a:r>
                    </a:p>
                  </a:txBody>
                  <a:tcPr marL="65317" marR="65317" marT="65317" marB="65317">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CDD2"/>
                    </a:solidFill>
                  </a:tcPr>
                </a:tc>
                <a:tc>
                  <a:txBody>
                    <a:bodyPr/>
                    <a:lstStyle/>
                    <a:p>
                      <a:pPr marL="0" marR="0" lvl="0" indent="0" algn="l" defTabSz="766724" rtl="0" eaLnBrk="1" fontAlgn="auto" latinLnBrk="0" hangingPunct="1">
                        <a:lnSpc>
                          <a:spcPct val="100000"/>
                        </a:lnSpc>
                        <a:spcBef>
                          <a:spcPts val="0"/>
                        </a:spcBef>
                        <a:spcAft>
                          <a:spcPts val="0"/>
                        </a:spcAft>
                        <a:buClrTx/>
                        <a:buSzTx/>
                        <a:buFontTx/>
                        <a:buNone/>
                        <a:tabLst/>
                        <a:defRPr/>
                      </a:pPr>
                      <a:r>
                        <a:rPr lang="en-US" sz="800" b="1" i="0" kern="1200" dirty="0">
                          <a:solidFill>
                            <a:schemeClr val="dk1"/>
                          </a:solidFill>
                          <a:effectLst/>
                          <a:latin typeface="TheSansOffice" panose="020B0503040302060204" pitchFamily="34" charset="0"/>
                          <a:ea typeface="+mn-ea"/>
                          <a:cs typeface="+mn-cs"/>
                        </a:rPr>
                        <a:t>Concepts of Monitoring &amp; Indicators: A Tool to Strengthen Result Orientation</a:t>
                      </a:r>
                      <a:endParaRPr lang="en-US" sz="800" b="1" dirty="0">
                        <a:solidFill>
                          <a:schemeClr val="tx1"/>
                        </a:solidFill>
                        <a:effectLst/>
                        <a:latin typeface="TheSansOffice" panose="020B0503040302060204" pitchFamily="34" charset="0"/>
                      </a:endParaRPr>
                    </a:p>
                  </a:txBody>
                  <a:tcPr marL="65317" marR="65317" marT="65317" marB="65317">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CDD2"/>
                    </a:solidFill>
                  </a:tcPr>
                </a:tc>
                <a:extLst>
                  <a:ext uri="{0D108BD9-81ED-4DB2-BD59-A6C34878D82A}">
                    <a16:rowId xmlns:a16="http://schemas.microsoft.com/office/drawing/2014/main" val="10002"/>
                  </a:ext>
                </a:extLst>
              </a:tr>
              <a:tr h="764278">
                <a:tc>
                  <a:txBody>
                    <a:bodyPr/>
                    <a:lstStyle/>
                    <a:p>
                      <a:pPr>
                        <a:lnSpc>
                          <a:spcPct val="100000"/>
                        </a:lnSpc>
                        <a:spcAft>
                          <a:spcPts val="0"/>
                        </a:spcAft>
                      </a:pPr>
                      <a:endParaRPr lang="de-DE" sz="800" b="0" dirty="0">
                        <a:solidFill>
                          <a:schemeClr val="tx1"/>
                        </a:solidFill>
                        <a:effectLst/>
                        <a:latin typeface="TheSansOffice" panose="020B0503040302060204" pitchFamily="34" charset="0"/>
                        <a:ea typeface="Calibri" panose="020F0502020204030204" pitchFamily="34" charset="0"/>
                        <a:cs typeface="Times New Roman" panose="02020603050405020304" pitchFamily="18" charset="0"/>
                      </a:endParaRPr>
                    </a:p>
                  </a:txBody>
                  <a:tcPr marL="65317" marR="65317" marT="65317" marB="65317">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800" b="0" i="0" kern="1200" dirty="0">
                          <a:solidFill>
                            <a:schemeClr val="dk1"/>
                          </a:solidFill>
                          <a:effectLst/>
                          <a:latin typeface="TheSansOffice" panose="020B0503040302060204" pitchFamily="34" charset="0"/>
                          <a:ea typeface="+mn-ea"/>
                          <a:cs typeface="+mn-cs"/>
                        </a:rPr>
                        <a:t>Monitoring and indicators and their role in EU Funds management</a:t>
                      </a:r>
                    </a:p>
                    <a:p>
                      <a:pPr marL="171450" indent="-171450">
                        <a:buFont typeface="Arial" panose="020B0604020202020204" pitchFamily="34" charset="0"/>
                        <a:buChar char="•"/>
                      </a:pPr>
                      <a:r>
                        <a:rPr lang="en-US" sz="800" b="0" i="0" kern="1200" dirty="0">
                          <a:solidFill>
                            <a:schemeClr val="dk1"/>
                          </a:solidFill>
                          <a:effectLst/>
                          <a:latin typeface="TheSansOffice" panose="020B0503040302060204" pitchFamily="34" charset="0"/>
                          <a:ea typeface="+mn-ea"/>
                          <a:cs typeface="+mn-cs"/>
                        </a:rPr>
                        <a:t>Different funds and different rules (RRF, ESIF, CAP)</a:t>
                      </a:r>
                    </a:p>
                    <a:p>
                      <a:pPr marL="171450" indent="-171450">
                        <a:buFont typeface="Arial" panose="020B0604020202020204" pitchFamily="34" charset="0"/>
                        <a:buChar char="•"/>
                      </a:pPr>
                      <a:r>
                        <a:rPr lang="en-US" sz="800" b="0" i="0" kern="1200" dirty="0">
                          <a:solidFill>
                            <a:schemeClr val="dk1"/>
                          </a:solidFill>
                          <a:effectLst/>
                          <a:latin typeface="TheSansOffice" panose="020B0503040302060204" pitchFamily="34" charset="0"/>
                          <a:ea typeface="+mn-ea"/>
                          <a:cs typeface="+mn-cs"/>
                        </a:rPr>
                        <a:t>Q&amp;A</a:t>
                      </a:r>
                      <a:br>
                        <a:rPr lang="en-US" sz="800" b="0" dirty="0">
                          <a:solidFill>
                            <a:schemeClr val="tx1"/>
                          </a:solidFill>
                          <a:effectLst/>
                          <a:latin typeface="TheSansOffice" panose="020B0503040302060204" pitchFamily="34" charset="0"/>
                        </a:rPr>
                      </a:br>
                      <a:endParaRPr lang="en-US" sz="400" b="0" dirty="0">
                        <a:solidFill>
                          <a:schemeClr val="tx1"/>
                        </a:solidFill>
                        <a:effectLst/>
                        <a:latin typeface="TheSansOffice" panose="020B0503040302060204" pitchFamily="34" charset="0"/>
                      </a:endParaRPr>
                    </a:p>
                  </a:txBody>
                  <a:tcPr marL="65317" marR="65317" marT="65317" marB="65317">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pPr>
                        <a:lnSpc>
                          <a:spcPct val="100000"/>
                        </a:lnSpc>
                        <a:spcAft>
                          <a:spcPts val="0"/>
                        </a:spcAft>
                      </a:pPr>
                      <a:r>
                        <a:rPr lang="de-DE" sz="800" b="0" dirty="0">
                          <a:solidFill>
                            <a:schemeClr val="tx1"/>
                          </a:solidFill>
                          <a:effectLst/>
                          <a:latin typeface="TheSansOffice" panose="020B0503040302060204" pitchFamily="34" charset="0"/>
                          <a:ea typeface="Calibri" panose="020F0502020204030204" pitchFamily="34" charset="0"/>
                          <a:cs typeface="Times New Roman" panose="02020603050405020304" pitchFamily="18" charset="0"/>
                        </a:rPr>
                        <a:t>11:00</a:t>
                      </a:r>
                    </a:p>
                  </a:txBody>
                  <a:tcPr marL="65317" marR="65317" marT="65317" marB="65317">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nSpc>
                          <a:spcPct val="100000"/>
                        </a:lnSpc>
                        <a:spcAft>
                          <a:spcPts val="0"/>
                        </a:spcAft>
                        <a:buFont typeface="Arial" panose="020B0604020202020204" pitchFamily="34" charset="0"/>
                        <a:buNone/>
                      </a:pPr>
                      <a:r>
                        <a:rPr lang="de-DE" sz="800" b="0" i="0" dirty="0">
                          <a:solidFill>
                            <a:schemeClr val="tx1"/>
                          </a:solidFill>
                          <a:effectLst/>
                          <a:latin typeface="TheSansOffice" panose="020B0503040302060204" pitchFamily="34" charset="0"/>
                        </a:rPr>
                        <a:t>Coffee Break</a:t>
                      </a:r>
                    </a:p>
                  </a:txBody>
                  <a:tcPr marL="65317" marR="65317" marT="65317" marB="65317">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9619">
                <a:tc>
                  <a:txBody>
                    <a:bodyPr/>
                    <a:lstStyle/>
                    <a:p>
                      <a:pPr>
                        <a:lnSpc>
                          <a:spcPct val="100000"/>
                        </a:lnSpc>
                        <a:spcAft>
                          <a:spcPts val="0"/>
                        </a:spcAft>
                      </a:pPr>
                      <a:r>
                        <a:rPr lang="de-DE" sz="800" b="0" i="0" dirty="0">
                          <a:solidFill>
                            <a:schemeClr val="tx1"/>
                          </a:solidFill>
                          <a:effectLst/>
                          <a:latin typeface="TheSansOffice" panose="020B0503040302060204" pitchFamily="34" charset="0"/>
                          <a:ea typeface="Calibri" panose="020F0502020204030204" pitchFamily="34" charset="0"/>
                          <a:cs typeface="Times New Roman" panose="02020603050405020304" pitchFamily="18" charset="0"/>
                        </a:rPr>
                        <a:t>11:30</a:t>
                      </a:r>
                    </a:p>
                  </a:txBody>
                  <a:tcPr marL="65317" marR="65317" marT="65317" marB="65317">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CDD2"/>
                    </a:solidFill>
                  </a:tcPr>
                </a:tc>
                <a:tc>
                  <a:txBody>
                    <a:bodyPr/>
                    <a:lstStyle/>
                    <a:p>
                      <a:pPr algn="l">
                        <a:lnSpc>
                          <a:spcPct val="100000"/>
                        </a:lnSpc>
                        <a:spcAft>
                          <a:spcPts val="0"/>
                        </a:spcAft>
                      </a:pPr>
                      <a:r>
                        <a:rPr lang="en-US" sz="800" b="1" i="0" kern="1200" dirty="0">
                          <a:solidFill>
                            <a:schemeClr val="dk1"/>
                          </a:solidFill>
                          <a:effectLst/>
                          <a:latin typeface="TheSansOffice" panose="020B0503040302060204" pitchFamily="34" charset="0"/>
                          <a:ea typeface="+mn-ea"/>
                          <a:cs typeface="+mn-cs"/>
                        </a:rPr>
                        <a:t>Monitoring &amp; Indicators in Practice: A Step-by-Step Perspective</a:t>
                      </a:r>
                      <a:endParaRPr lang="de-DE" sz="800" b="1" i="0" dirty="0">
                        <a:solidFill>
                          <a:schemeClr val="tx1"/>
                        </a:solidFill>
                        <a:effectLst/>
                        <a:latin typeface="TheSansOffice" panose="020B0503040302060204" pitchFamily="34" charset="0"/>
                      </a:endParaRPr>
                    </a:p>
                  </a:txBody>
                  <a:tcPr marL="65317" marR="65317" marT="65317" marB="65317">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CDD2"/>
                    </a:solidFill>
                  </a:tcPr>
                </a:tc>
                <a:extLst>
                  <a:ext uri="{0D108BD9-81ED-4DB2-BD59-A6C34878D82A}">
                    <a16:rowId xmlns:a16="http://schemas.microsoft.com/office/drawing/2014/main" val="10006"/>
                  </a:ext>
                </a:extLst>
              </a:tr>
              <a:tr h="846251">
                <a:tc>
                  <a:txBody>
                    <a:bodyPr/>
                    <a:lstStyle/>
                    <a:p>
                      <a:pPr>
                        <a:lnSpc>
                          <a:spcPct val="100000"/>
                        </a:lnSpc>
                        <a:spcAft>
                          <a:spcPts val="0"/>
                        </a:spcAft>
                      </a:pPr>
                      <a:endParaRPr lang="de-DE" sz="800" b="0" i="0" dirty="0">
                        <a:solidFill>
                          <a:schemeClr val="tx1"/>
                        </a:solidFill>
                        <a:effectLst/>
                        <a:latin typeface="TheSansOffice" panose="020B0503040302060204" pitchFamily="34" charset="0"/>
                        <a:ea typeface="Calibri" panose="020F0502020204030204" pitchFamily="34" charset="0"/>
                        <a:cs typeface="Times New Roman" panose="02020603050405020304" pitchFamily="18" charset="0"/>
                      </a:endParaRPr>
                    </a:p>
                  </a:txBody>
                  <a:tcPr marL="65317" marR="65317" marT="65317" marB="65317">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800" b="0" i="0" kern="1200" dirty="0">
                          <a:solidFill>
                            <a:schemeClr val="dk1"/>
                          </a:solidFill>
                          <a:effectLst/>
                          <a:latin typeface="TheSansOffice" panose="020B0503040302060204" pitchFamily="34" charset="0"/>
                          <a:ea typeface="+mn-ea"/>
                          <a:cs typeface="+mn-cs"/>
                        </a:rPr>
                        <a:t>Building Proper Intervention Logic – theoretical introduction</a:t>
                      </a:r>
                    </a:p>
                    <a:p>
                      <a:pPr marL="171450" indent="-171450">
                        <a:buFont typeface="Arial" panose="020B0604020202020204" pitchFamily="34" charset="0"/>
                        <a:buChar char="•"/>
                      </a:pPr>
                      <a:r>
                        <a:rPr lang="en-US" sz="800" b="0" i="0" kern="1200" dirty="0">
                          <a:solidFill>
                            <a:schemeClr val="dk1"/>
                          </a:solidFill>
                          <a:effectLst/>
                          <a:latin typeface="TheSansOffice" panose="020B0503040302060204" pitchFamily="34" charset="0"/>
                          <a:ea typeface="+mn-ea"/>
                          <a:cs typeface="+mn-cs"/>
                        </a:rPr>
                        <a:t>Practical exercise: building the intervention logic</a:t>
                      </a:r>
                    </a:p>
                    <a:p>
                      <a:pPr marL="171450" indent="-171450">
                        <a:buFont typeface="Arial" panose="020B0604020202020204" pitchFamily="34" charset="0"/>
                        <a:buChar char="•"/>
                      </a:pPr>
                      <a:r>
                        <a:rPr lang="en-US" sz="800" b="0" i="0" kern="1200" dirty="0">
                          <a:solidFill>
                            <a:schemeClr val="dk1"/>
                          </a:solidFill>
                          <a:effectLst/>
                          <a:latin typeface="TheSansOffice" panose="020B0503040302060204" pitchFamily="34" charset="0"/>
                          <a:ea typeface="+mn-ea"/>
                          <a:cs typeface="+mn-cs"/>
                        </a:rPr>
                        <a:t>Feedback from the exercise &amp; discussion with participants</a:t>
                      </a:r>
                    </a:p>
                  </a:txBody>
                  <a:tcPr marL="65317" marR="65317" marT="65317" marB="65317">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60127">
                <a:tc>
                  <a:txBody>
                    <a:bodyPr/>
                    <a:lstStyle/>
                    <a:p>
                      <a:pPr>
                        <a:lnSpc>
                          <a:spcPct val="100000"/>
                        </a:lnSpc>
                        <a:spcAft>
                          <a:spcPts val="0"/>
                        </a:spcAft>
                      </a:pPr>
                      <a:r>
                        <a:rPr lang="de-DE" sz="800" b="0" i="0" dirty="0">
                          <a:solidFill>
                            <a:schemeClr val="tx1"/>
                          </a:solidFill>
                          <a:effectLst/>
                          <a:latin typeface="TheSansOffice" panose="020B0503040302060204" pitchFamily="34" charset="0"/>
                          <a:ea typeface="Calibri" panose="020F0502020204030204" pitchFamily="34" charset="0"/>
                          <a:cs typeface="Times New Roman" panose="02020603050405020304" pitchFamily="18" charset="0"/>
                        </a:rPr>
                        <a:t>13:00</a:t>
                      </a:r>
                    </a:p>
                  </a:txBody>
                  <a:tcPr marL="65317" marR="65317" marT="65317" marB="65317">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de-DE" sz="800" b="0" dirty="0">
                          <a:solidFill>
                            <a:schemeClr val="tx1"/>
                          </a:solidFill>
                          <a:effectLst/>
                          <a:latin typeface="TheSansOffice" panose="020B0503040302060204" pitchFamily="34" charset="0"/>
                        </a:rPr>
                        <a:t>Lunch Break</a:t>
                      </a:r>
                    </a:p>
                  </a:txBody>
                  <a:tcPr marL="65317" marR="65317" marT="65317" marB="65317">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60127">
                <a:tc>
                  <a:txBody>
                    <a:bodyPr/>
                    <a:lstStyle/>
                    <a:p>
                      <a:pPr>
                        <a:lnSpc>
                          <a:spcPct val="100000"/>
                        </a:lnSpc>
                        <a:spcAft>
                          <a:spcPts val="0"/>
                        </a:spcAft>
                      </a:pPr>
                      <a:r>
                        <a:rPr lang="de-DE" sz="800" b="0" i="0" dirty="0">
                          <a:solidFill>
                            <a:schemeClr val="tx1"/>
                          </a:solidFill>
                          <a:effectLst/>
                          <a:latin typeface="TheSansOffice" panose="020B0503040302060204" pitchFamily="34" charset="0"/>
                          <a:ea typeface="Calibri" panose="020F0502020204030204" pitchFamily="34" charset="0"/>
                          <a:cs typeface="Times New Roman" panose="02020603050405020304" pitchFamily="18" charset="0"/>
                        </a:rPr>
                        <a:t>14:00</a:t>
                      </a:r>
                    </a:p>
                  </a:txBody>
                  <a:tcPr marL="65317" marR="65317" marT="65317" marB="65317">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CDD2"/>
                    </a:solidFill>
                  </a:tcPr>
                </a:tc>
                <a:tc>
                  <a:txBody>
                    <a:bodyPr/>
                    <a:lstStyle/>
                    <a:p>
                      <a:pPr marL="0" indent="0">
                        <a:lnSpc>
                          <a:spcPct val="100000"/>
                        </a:lnSpc>
                        <a:spcAft>
                          <a:spcPts val="0"/>
                        </a:spcAft>
                        <a:buFont typeface="Arial" panose="020B0604020202020204" pitchFamily="34" charset="0"/>
                        <a:buNone/>
                      </a:pPr>
                      <a:r>
                        <a:rPr lang="en-US" sz="800" b="1" i="0" kern="1200" dirty="0">
                          <a:solidFill>
                            <a:schemeClr val="dk1"/>
                          </a:solidFill>
                          <a:effectLst/>
                          <a:latin typeface="TheSansOffice" panose="020B0503040302060204" pitchFamily="34" charset="0"/>
                          <a:ea typeface="+mn-ea"/>
                          <a:cs typeface="+mn-cs"/>
                        </a:rPr>
                        <a:t>The Concept of Evaluation as a Key Instrument for Making Policy Evidence-Based</a:t>
                      </a:r>
                      <a:endParaRPr lang="en-US" sz="800" b="1" i="0" dirty="0">
                        <a:solidFill>
                          <a:schemeClr val="tx1"/>
                        </a:solidFill>
                        <a:effectLst/>
                        <a:latin typeface="TheSansOffice" panose="020B0503040302060204" pitchFamily="34" charset="0"/>
                      </a:endParaRPr>
                    </a:p>
                  </a:txBody>
                  <a:tcPr marL="65317" marR="65317" marT="65317" marB="65317">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CDD2"/>
                    </a:solidFill>
                  </a:tcPr>
                </a:tc>
                <a:extLst>
                  <a:ext uri="{0D108BD9-81ED-4DB2-BD59-A6C34878D82A}">
                    <a16:rowId xmlns:a16="http://schemas.microsoft.com/office/drawing/2014/main" val="10009"/>
                  </a:ext>
                </a:extLst>
              </a:tr>
              <a:tr h="551595">
                <a:tc>
                  <a:txBody>
                    <a:bodyPr/>
                    <a:lstStyle/>
                    <a:p>
                      <a:pPr>
                        <a:lnSpc>
                          <a:spcPct val="100000"/>
                        </a:lnSpc>
                        <a:spcAft>
                          <a:spcPts val="0"/>
                        </a:spcAft>
                      </a:pPr>
                      <a:endParaRPr lang="de-DE" sz="800" b="0" i="0" dirty="0">
                        <a:solidFill>
                          <a:schemeClr val="tx1"/>
                        </a:solidFill>
                        <a:effectLst/>
                        <a:latin typeface="TheSansOffice" panose="020B0503040302060204" pitchFamily="34" charset="0"/>
                        <a:ea typeface="Calibri" panose="020F0502020204030204" pitchFamily="34" charset="0"/>
                        <a:cs typeface="Times New Roman" panose="02020603050405020304" pitchFamily="18" charset="0"/>
                      </a:endParaRPr>
                    </a:p>
                  </a:txBody>
                  <a:tcPr marL="65317" marR="65317" marT="65317" marB="65317">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800" b="0" i="0" kern="1200" dirty="0">
                          <a:solidFill>
                            <a:schemeClr val="dk1"/>
                          </a:solidFill>
                          <a:effectLst/>
                          <a:latin typeface="TheSansOffice" panose="020B0503040302060204" pitchFamily="34" charset="0"/>
                          <a:ea typeface="+mn-ea"/>
                          <a:cs typeface="+mn-cs"/>
                        </a:rPr>
                        <a:t>Introduction to evaluation</a:t>
                      </a:r>
                    </a:p>
                    <a:p>
                      <a:pPr marL="285750" indent="-285750">
                        <a:buFont typeface="Arial" panose="020B0604020202020204" pitchFamily="34" charset="0"/>
                        <a:buChar char="•"/>
                      </a:pPr>
                      <a:r>
                        <a:rPr lang="en-US" sz="800" b="0" i="0" kern="1200" dirty="0">
                          <a:solidFill>
                            <a:schemeClr val="dk1"/>
                          </a:solidFill>
                          <a:effectLst/>
                          <a:latin typeface="TheSansOffice" panose="020B0503040302060204" pitchFamily="34" charset="0"/>
                          <a:ea typeface="+mn-ea"/>
                          <a:cs typeface="+mn-cs"/>
                        </a:rPr>
                        <a:t>Different funds and different rules (RRF, ESIF, CAP)</a:t>
                      </a:r>
                    </a:p>
                    <a:p>
                      <a:pPr marL="285750" indent="-285750">
                        <a:buFont typeface="Arial" panose="020B0604020202020204" pitchFamily="34" charset="0"/>
                        <a:buChar char="•"/>
                      </a:pPr>
                      <a:r>
                        <a:rPr lang="en-US" sz="800" b="0" i="0" kern="1200" dirty="0">
                          <a:solidFill>
                            <a:schemeClr val="dk1"/>
                          </a:solidFill>
                          <a:effectLst/>
                          <a:latin typeface="TheSansOffice" panose="020B0503040302060204" pitchFamily="34" charset="0"/>
                          <a:ea typeface="+mn-ea"/>
                          <a:cs typeface="+mn-cs"/>
                        </a:rPr>
                        <a:t>Q&amp;A</a:t>
                      </a:r>
                    </a:p>
                  </a:txBody>
                  <a:tcPr marL="65317" marR="65317" marT="65317" marB="65317">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60127">
                <a:tc>
                  <a:txBody>
                    <a:bodyPr/>
                    <a:lstStyle/>
                    <a:p>
                      <a:pPr>
                        <a:lnSpc>
                          <a:spcPct val="100000"/>
                        </a:lnSpc>
                        <a:spcAft>
                          <a:spcPts val="0"/>
                        </a:spcAft>
                      </a:pPr>
                      <a:r>
                        <a:rPr lang="de-DE" sz="800" b="0" i="0" dirty="0">
                          <a:solidFill>
                            <a:schemeClr val="tx1"/>
                          </a:solidFill>
                          <a:effectLst/>
                          <a:latin typeface="TheSansOffice" panose="020B0503040302060204" pitchFamily="34" charset="0"/>
                          <a:ea typeface="Calibri" panose="020F0502020204030204" pitchFamily="34" charset="0"/>
                          <a:cs typeface="Times New Roman" panose="02020603050405020304" pitchFamily="18" charset="0"/>
                        </a:rPr>
                        <a:t>15:30</a:t>
                      </a:r>
                    </a:p>
                  </a:txBody>
                  <a:tcPr marL="65317" marR="65317" marT="65317" marB="65317">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de-DE" sz="800" b="0" i="0" dirty="0">
                          <a:solidFill>
                            <a:schemeClr val="tx1"/>
                          </a:solidFill>
                          <a:effectLst/>
                          <a:latin typeface="TheSansOffice" panose="020B0503040302060204" pitchFamily="34" charset="0"/>
                        </a:rPr>
                        <a:t>Coffee Break</a:t>
                      </a:r>
                    </a:p>
                  </a:txBody>
                  <a:tcPr marL="65317" marR="65317" marT="65317" marB="65317">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3439192"/>
                  </a:ext>
                </a:extLst>
              </a:tr>
              <a:tr h="260127">
                <a:tc>
                  <a:txBody>
                    <a:bodyPr/>
                    <a:lstStyle/>
                    <a:p>
                      <a:pPr>
                        <a:lnSpc>
                          <a:spcPct val="100000"/>
                        </a:lnSpc>
                        <a:spcAft>
                          <a:spcPts val="0"/>
                        </a:spcAft>
                      </a:pPr>
                      <a:r>
                        <a:rPr lang="de-DE" sz="800" b="0" i="0" dirty="0">
                          <a:solidFill>
                            <a:schemeClr val="tx1"/>
                          </a:solidFill>
                          <a:effectLst/>
                          <a:latin typeface="TheSansOffice" panose="020B0503040302060204" pitchFamily="34" charset="0"/>
                          <a:ea typeface="Calibri" panose="020F0502020204030204" pitchFamily="34" charset="0"/>
                          <a:cs typeface="Times New Roman" panose="02020603050405020304" pitchFamily="18" charset="0"/>
                        </a:rPr>
                        <a:t>15:45</a:t>
                      </a:r>
                    </a:p>
                  </a:txBody>
                  <a:tcPr marL="65317" marR="65317" marT="65317" marB="65317">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CDD2"/>
                    </a:solidFill>
                  </a:tcPr>
                </a:tc>
                <a:tc>
                  <a:txBody>
                    <a:bodyPr/>
                    <a:lstStyle/>
                    <a:p>
                      <a:pPr>
                        <a:lnSpc>
                          <a:spcPct val="100000"/>
                        </a:lnSpc>
                        <a:spcAft>
                          <a:spcPts val="0"/>
                        </a:spcAft>
                      </a:pPr>
                      <a:r>
                        <a:rPr lang="en-US" sz="800" b="1" i="0" kern="1200" dirty="0">
                          <a:solidFill>
                            <a:schemeClr val="dk1"/>
                          </a:solidFill>
                          <a:effectLst/>
                          <a:latin typeface="TheSansOffice" panose="020B0503040302060204" pitchFamily="34" charset="0"/>
                          <a:ea typeface="+mn-ea"/>
                          <a:cs typeface="+mn-cs"/>
                        </a:rPr>
                        <a:t>Evaluation in Practice: A Step-by-Step Perspective</a:t>
                      </a:r>
                      <a:endParaRPr lang="de-DE" sz="800" b="1" i="0" dirty="0">
                        <a:solidFill>
                          <a:schemeClr val="tx1"/>
                        </a:solidFill>
                        <a:effectLst/>
                        <a:latin typeface="TheSansOffice" panose="020B0503040302060204" pitchFamily="34" charset="0"/>
                      </a:endParaRPr>
                    </a:p>
                  </a:txBody>
                  <a:tcPr marL="65317" marR="65317" marT="65317" marB="65317">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CDD2"/>
                    </a:solidFill>
                  </a:tcPr>
                </a:tc>
                <a:extLst>
                  <a:ext uri="{0D108BD9-81ED-4DB2-BD59-A6C34878D82A}">
                    <a16:rowId xmlns:a16="http://schemas.microsoft.com/office/drawing/2014/main" val="4237301378"/>
                  </a:ext>
                </a:extLst>
              </a:tr>
              <a:tr h="846251">
                <a:tc>
                  <a:txBody>
                    <a:bodyPr/>
                    <a:lstStyle/>
                    <a:p>
                      <a:pPr>
                        <a:lnSpc>
                          <a:spcPct val="100000"/>
                        </a:lnSpc>
                        <a:spcAft>
                          <a:spcPts val="0"/>
                        </a:spcAft>
                      </a:pPr>
                      <a:endParaRPr lang="de-DE" sz="800" b="0" i="0" dirty="0">
                        <a:solidFill>
                          <a:schemeClr val="tx1"/>
                        </a:solidFill>
                        <a:effectLst/>
                        <a:latin typeface="TheSansOffice" panose="020B0503040302060204" pitchFamily="34" charset="0"/>
                        <a:ea typeface="Calibri" panose="020F0502020204030204" pitchFamily="34" charset="0"/>
                        <a:cs typeface="Times New Roman" panose="02020603050405020304" pitchFamily="18" charset="0"/>
                      </a:endParaRPr>
                    </a:p>
                  </a:txBody>
                  <a:tcPr marL="65317" marR="65317" marT="65317" marB="65317">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800" b="0" i="0" kern="1200" dirty="0">
                          <a:solidFill>
                            <a:schemeClr val="dk1"/>
                          </a:solidFill>
                          <a:effectLst/>
                          <a:latin typeface="TheSansOffice" panose="020B0503040302060204" pitchFamily="34" charset="0"/>
                          <a:ea typeface="+mn-ea"/>
                          <a:cs typeface="+mn-cs"/>
                        </a:rPr>
                        <a:t>Practical exercise on evaluation questions &amp; evaluation criteria</a:t>
                      </a:r>
                    </a:p>
                    <a:p>
                      <a:pPr marL="171450" indent="-171450">
                        <a:buFont typeface="Arial" panose="020B0604020202020204" pitchFamily="34" charset="0"/>
                        <a:buChar char="•"/>
                      </a:pPr>
                      <a:r>
                        <a:rPr lang="en-US" sz="800" b="0" i="0" kern="1200" dirty="0">
                          <a:solidFill>
                            <a:schemeClr val="dk1"/>
                          </a:solidFill>
                          <a:effectLst/>
                          <a:latin typeface="TheSansOffice" panose="020B0503040302060204" pitchFamily="34" charset="0"/>
                          <a:ea typeface="+mn-ea"/>
                          <a:cs typeface="+mn-cs"/>
                        </a:rPr>
                        <a:t>Evaluation approaches &amp; evaluation methods (qualitative and quantitative)</a:t>
                      </a:r>
                    </a:p>
                    <a:p>
                      <a:pPr marL="171450" indent="-171450">
                        <a:buFont typeface="Arial" panose="020B0604020202020204" pitchFamily="34" charset="0"/>
                        <a:buChar char="•"/>
                      </a:pPr>
                      <a:r>
                        <a:rPr lang="en-US" sz="800" b="0" i="0" kern="1200" dirty="0">
                          <a:solidFill>
                            <a:schemeClr val="dk1"/>
                          </a:solidFill>
                          <a:effectLst/>
                          <a:latin typeface="TheSansOffice" panose="020B0503040302060204" pitchFamily="34" charset="0"/>
                          <a:ea typeface="+mn-ea"/>
                          <a:cs typeface="+mn-cs"/>
                        </a:rPr>
                        <a:t>Use of AI in evaluation</a:t>
                      </a:r>
                    </a:p>
                    <a:p>
                      <a:pPr marL="171450" indent="-171450">
                        <a:buFont typeface="Arial" panose="020B0604020202020204" pitchFamily="34" charset="0"/>
                        <a:buChar char="•"/>
                      </a:pPr>
                      <a:r>
                        <a:rPr lang="en-US" sz="800" b="0" i="0" kern="1200" dirty="0">
                          <a:solidFill>
                            <a:schemeClr val="dk1"/>
                          </a:solidFill>
                          <a:effectLst/>
                          <a:latin typeface="TheSansOffice" panose="020B0503040302060204" pitchFamily="34" charset="0"/>
                          <a:ea typeface="+mn-ea"/>
                          <a:cs typeface="+mn-cs"/>
                        </a:rPr>
                        <a:t>Q&amp;A</a:t>
                      </a:r>
                    </a:p>
                    <a:p>
                      <a:pPr marL="171450" indent="-171450">
                        <a:buFont typeface="Arial" panose="020B0604020202020204" pitchFamily="34" charset="0"/>
                        <a:buChar char="•"/>
                      </a:pPr>
                      <a:endParaRPr lang="en-US" sz="800" b="0" i="0" kern="1200" dirty="0">
                        <a:solidFill>
                          <a:schemeClr val="dk1"/>
                        </a:solidFill>
                        <a:effectLst/>
                        <a:latin typeface="TheSansOffice" panose="020B0503040302060204" pitchFamily="34" charset="0"/>
                        <a:ea typeface="+mn-ea"/>
                        <a:cs typeface="+mn-cs"/>
                      </a:endParaRPr>
                    </a:p>
                    <a:p>
                      <a:pPr marL="0" indent="0">
                        <a:buFont typeface="Arial" panose="020B0604020202020204" pitchFamily="34" charset="0"/>
                        <a:buNone/>
                      </a:pPr>
                      <a:endParaRPr lang="en-US" sz="800" b="0" i="0" kern="1200" dirty="0">
                        <a:solidFill>
                          <a:schemeClr val="dk1"/>
                        </a:solidFill>
                        <a:effectLst/>
                        <a:latin typeface="TheSansOffice" panose="020B0503040302060204" pitchFamily="34" charset="0"/>
                        <a:ea typeface="+mn-ea"/>
                        <a:cs typeface="+mn-cs"/>
                      </a:endParaRPr>
                    </a:p>
                  </a:txBody>
                  <a:tcPr marL="65317" marR="65317" marT="65317" marB="65317">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6964762"/>
                  </a:ext>
                </a:extLst>
              </a:tr>
              <a:tr h="260127">
                <a:tc>
                  <a:txBody>
                    <a:bodyPr/>
                    <a:lstStyle/>
                    <a:p>
                      <a:pPr>
                        <a:lnSpc>
                          <a:spcPct val="100000"/>
                        </a:lnSpc>
                        <a:spcAft>
                          <a:spcPts val="0"/>
                        </a:spcAft>
                      </a:pPr>
                      <a:r>
                        <a:rPr lang="de-DE" sz="800" b="0" i="0" dirty="0">
                          <a:solidFill>
                            <a:schemeClr val="tx1"/>
                          </a:solidFill>
                          <a:effectLst/>
                          <a:latin typeface="TheSansOffice" panose="020B0503040302060204" pitchFamily="34" charset="0"/>
                          <a:ea typeface="Calibri" panose="020F0502020204030204" pitchFamily="34" charset="0"/>
                          <a:cs typeface="Times New Roman" panose="02020603050405020304" pitchFamily="18" charset="0"/>
                        </a:rPr>
                        <a:t>17:00</a:t>
                      </a:r>
                    </a:p>
                  </a:txBody>
                  <a:tcPr marL="65317" marR="65317" marT="65317" marB="65317">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US" sz="800" b="0" i="0" dirty="0">
                          <a:solidFill>
                            <a:schemeClr val="tx1"/>
                          </a:solidFill>
                          <a:effectLst/>
                          <a:latin typeface="TheSansOffice" panose="020B0503040302060204" pitchFamily="34" charset="0"/>
                        </a:rPr>
                        <a:t>End of Day 1</a:t>
                      </a:r>
                      <a:endParaRPr lang="de-DE" sz="800" b="0" i="0" dirty="0">
                        <a:solidFill>
                          <a:schemeClr val="tx1"/>
                        </a:solidFill>
                        <a:effectLst/>
                        <a:latin typeface="TheSansOffice" panose="020B0503040302060204" pitchFamily="34" charset="0"/>
                      </a:endParaRPr>
                    </a:p>
                  </a:txBody>
                  <a:tcPr marL="65317" marR="65317" marT="65317" marB="65317">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2" name="Rechteck 1">
            <a:extLst>
              <a:ext uri="{FF2B5EF4-FFF2-40B4-BE49-F238E27FC236}">
                <a16:creationId xmlns:a16="http://schemas.microsoft.com/office/drawing/2014/main" id="{A069F78B-B2CD-83F9-FF99-FD23EAB40553}"/>
              </a:ext>
            </a:extLst>
          </p:cNvPr>
          <p:cNvSpPr/>
          <p:nvPr/>
        </p:nvSpPr>
        <p:spPr>
          <a:xfrm>
            <a:off x="0" y="95251"/>
            <a:ext cx="6858000" cy="774700"/>
          </a:xfrm>
          <a:prstGeom prst="rect">
            <a:avLst/>
          </a:prstGeom>
          <a:solidFill>
            <a:srgbClr val="671C4B"/>
          </a:solidFill>
          <a:ln>
            <a:noFill/>
          </a:ln>
        </p:spPr>
        <p:style>
          <a:lnRef idx="2">
            <a:schemeClr val="accent1">
              <a:shade val="50000"/>
            </a:schemeClr>
          </a:lnRef>
          <a:fillRef idx="1">
            <a:schemeClr val="accent1"/>
          </a:fillRef>
          <a:effectRef idx="0">
            <a:schemeClr val="accent1"/>
          </a:effectRef>
          <a:fontRef idx="minor">
            <a:schemeClr val="lt1"/>
          </a:fontRef>
        </p:style>
        <p:txBody>
          <a:bodyPr lIns="70603" tIns="35301" rIns="70603" bIns="35301" rtlCol="0" anchor="ctr"/>
          <a:lstStyle/>
          <a:p>
            <a:pPr algn="ctr"/>
            <a:endParaRPr lang="de-DE" sz="1778" dirty="0"/>
          </a:p>
        </p:txBody>
      </p:sp>
      <p:sp>
        <p:nvSpPr>
          <p:cNvPr id="4" name="Textfeld 3">
            <a:extLst>
              <a:ext uri="{FF2B5EF4-FFF2-40B4-BE49-F238E27FC236}">
                <a16:creationId xmlns:a16="http://schemas.microsoft.com/office/drawing/2014/main" id="{92FB531C-76E3-D3BF-F51E-DD1DE50ED970}"/>
              </a:ext>
            </a:extLst>
          </p:cNvPr>
          <p:cNvSpPr txBox="1"/>
          <p:nvPr/>
        </p:nvSpPr>
        <p:spPr>
          <a:xfrm>
            <a:off x="202639" y="206124"/>
            <a:ext cx="4815428" cy="640678"/>
          </a:xfrm>
          <a:prstGeom prst="rect">
            <a:avLst/>
          </a:prstGeom>
          <a:noFill/>
        </p:spPr>
        <p:txBody>
          <a:bodyPr wrap="square" lIns="70603" tIns="35301" rIns="70603" bIns="35301" rtlCol="0">
            <a:spAutoFit/>
          </a:bodyPr>
          <a:lstStyle/>
          <a:p>
            <a:r>
              <a:rPr lang="en-US" sz="1400" b="1" dirty="0">
                <a:solidFill>
                  <a:schemeClr val="bg1"/>
                </a:solidFill>
                <a:latin typeface="TheSansOffice" panose="020B0503040302060204" pitchFamily="34" charset="0"/>
              </a:rPr>
              <a:t>Indicators, Monitoring and Evaluation of EU Funds</a:t>
            </a:r>
            <a:br>
              <a:rPr lang="en-US" sz="1200" b="1" dirty="0">
                <a:solidFill>
                  <a:schemeClr val="bg1"/>
                </a:solidFill>
                <a:latin typeface="TheSansOffice" panose="020B0503040302060204" pitchFamily="34" charset="0"/>
                <a:cs typeface="Times New Roman" panose="02020603050405020304" pitchFamily="18" charset="0"/>
              </a:rPr>
            </a:br>
            <a:r>
              <a:rPr lang="en-US" sz="900" dirty="0">
                <a:solidFill>
                  <a:schemeClr val="bg1"/>
                </a:solidFill>
                <a:latin typeface="TheSansOffice" panose="020B0503040302060204" pitchFamily="34" charset="0"/>
                <a:cs typeface="Times New Roman" panose="02020603050405020304" pitchFamily="18" charset="0"/>
              </a:rPr>
              <a:t>9</a:t>
            </a:r>
            <a:r>
              <a:rPr lang="en-GB" sz="900" dirty="0">
                <a:solidFill>
                  <a:schemeClr val="bg1"/>
                </a:solidFill>
                <a:latin typeface="TheSansOffice" panose="020B0503040302060204" pitchFamily="34" charset="0"/>
                <a:cs typeface="Times New Roman" panose="02020603050405020304" pitchFamily="18" charset="0"/>
              </a:rPr>
              <a:t> -10 October 2025 | Naples</a:t>
            </a:r>
            <a:r>
              <a:rPr lang="de-DE" sz="900" dirty="0">
                <a:solidFill>
                  <a:schemeClr val="bg1"/>
                </a:solidFill>
                <a:latin typeface="TheSansOffice" panose="020B0503040302060204" pitchFamily="34" charset="0"/>
                <a:cs typeface="Times New Roman" panose="02020603050405020304" pitchFamily="18" charset="0"/>
              </a:rPr>
              <a:t> &amp; Online</a:t>
            </a:r>
          </a:p>
          <a:p>
            <a:r>
              <a:rPr lang="de-DE" sz="1400" b="1" dirty="0">
                <a:solidFill>
                  <a:schemeClr val="bg1"/>
                </a:solidFill>
                <a:latin typeface="TheSansOffice" panose="020B0503040302060204" pitchFamily="34" charset="0"/>
                <a:cs typeface="Times New Roman" panose="02020603050405020304" pitchFamily="18" charset="0"/>
              </a:rPr>
              <a:t>Programme </a:t>
            </a:r>
          </a:p>
        </p:txBody>
      </p:sp>
      <p:graphicFrame>
        <p:nvGraphicFramePr>
          <p:cNvPr id="3" name="Tabelle 2">
            <a:extLst>
              <a:ext uri="{FF2B5EF4-FFF2-40B4-BE49-F238E27FC236}">
                <a16:creationId xmlns:a16="http://schemas.microsoft.com/office/drawing/2014/main" id="{C9D8BFAC-8E02-8E66-7C83-6E44C1BCB2AC}"/>
              </a:ext>
            </a:extLst>
          </p:cNvPr>
          <p:cNvGraphicFramePr>
            <a:graphicFrameLocks noGrp="1"/>
          </p:cNvGraphicFramePr>
          <p:nvPr>
            <p:extLst>
              <p:ext uri="{D42A27DB-BD31-4B8C-83A1-F6EECF244321}">
                <p14:modId xmlns:p14="http://schemas.microsoft.com/office/powerpoint/2010/main" val="1067269224"/>
              </p:ext>
            </p:extLst>
          </p:nvPr>
        </p:nvGraphicFramePr>
        <p:xfrm>
          <a:off x="3436710" y="1162685"/>
          <a:ext cx="3234070" cy="4949035"/>
        </p:xfrm>
        <a:graphic>
          <a:graphicData uri="http://schemas.openxmlformats.org/drawingml/2006/table">
            <a:tbl>
              <a:tblPr firstRow="1" firstCol="1" bandRow="1">
                <a:tableStyleId>{5C22544A-7EE6-4342-B048-85BDC9FD1C3A}</a:tableStyleId>
              </a:tblPr>
              <a:tblGrid>
                <a:gridCol w="552207">
                  <a:extLst>
                    <a:ext uri="{9D8B030D-6E8A-4147-A177-3AD203B41FA5}">
                      <a16:colId xmlns:a16="http://schemas.microsoft.com/office/drawing/2014/main" val="20000"/>
                    </a:ext>
                  </a:extLst>
                </a:gridCol>
                <a:gridCol w="2681863">
                  <a:extLst>
                    <a:ext uri="{9D8B030D-6E8A-4147-A177-3AD203B41FA5}">
                      <a16:colId xmlns:a16="http://schemas.microsoft.com/office/drawing/2014/main" val="20001"/>
                    </a:ext>
                  </a:extLst>
                </a:gridCol>
              </a:tblGrid>
              <a:tr h="266942">
                <a:tc gridSpan="2">
                  <a:txBody>
                    <a:bodyPr/>
                    <a:lstStyle/>
                    <a:p>
                      <a:pPr algn="ctr">
                        <a:lnSpc>
                          <a:spcPct val="100000"/>
                        </a:lnSpc>
                        <a:spcAft>
                          <a:spcPts val="0"/>
                        </a:spcAft>
                      </a:pPr>
                      <a:r>
                        <a:rPr lang="de-DE" sz="900" b="1" dirty="0">
                          <a:solidFill>
                            <a:schemeClr val="bg1"/>
                          </a:solidFill>
                          <a:effectLst/>
                          <a:latin typeface="TheSansOffice" panose="020B0503040302060204" pitchFamily="34" charset="0"/>
                          <a:ea typeface="Calibri" panose="020F0502020204030204" pitchFamily="34" charset="0"/>
                          <a:cs typeface="Times New Roman" panose="02020603050405020304" pitchFamily="18" charset="0"/>
                        </a:rPr>
                        <a:t>10 </a:t>
                      </a:r>
                      <a:r>
                        <a:rPr lang="de-DE" sz="900" b="1" dirty="0" err="1">
                          <a:solidFill>
                            <a:schemeClr val="bg1"/>
                          </a:solidFill>
                          <a:effectLst/>
                          <a:latin typeface="TheSansOffice" panose="020B0503040302060204" pitchFamily="34" charset="0"/>
                          <a:ea typeface="Calibri" panose="020F0502020204030204" pitchFamily="34" charset="0"/>
                          <a:cs typeface="Times New Roman" panose="02020603050405020304" pitchFamily="18" charset="0"/>
                        </a:rPr>
                        <a:t>October</a:t>
                      </a:r>
                      <a:r>
                        <a:rPr lang="de-DE" sz="900" b="1" dirty="0">
                          <a:solidFill>
                            <a:schemeClr val="bg1"/>
                          </a:solidFill>
                          <a:effectLst/>
                          <a:latin typeface="TheSansOffice" panose="020B0503040302060204" pitchFamily="34" charset="0"/>
                          <a:ea typeface="Calibri" panose="020F0502020204030204" pitchFamily="34" charset="0"/>
                          <a:cs typeface="Times New Roman" panose="02020603050405020304" pitchFamily="18" charset="0"/>
                        </a:rPr>
                        <a:t> – Day 2</a:t>
                      </a:r>
                    </a:p>
                  </a:txBody>
                  <a:tcPr marL="65317" marR="65317" marT="65317" marB="65317">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51948"/>
                    </a:solidFill>
                  </a:tcPr>
                </a:tc>
                <a:tc hMerge="1">
                  <a:txBody>
                    <a:bodyPr/>
                    <a:lstStyle/>
                    <a:p>
                      <a:pPr>
                        <a:lnSpc>
                          <a:spcPct val="100000"/>
                        </a:lnSpc>
                        <a:spcAft>
                          <a:spcPts val="0"/>
                        </a:spcAft>
                      </a:pPr>
                      <a:endParaRPr lang="en-GB" sz="1000" b="0" dirty="0">
                        <a:solidFill>
                          <a:schemeClr val="tx1"/>
                        </a:solidFill>
                        <a:effectLst/>
                        <a:latin typeface="TheSansOffice" panose="020B0503040302060204" pitchFamily="34" charset="0"/>
                      </a:endParaRPr>
                    </a:p>
                  </a:txBody>
                  <a:tcPr marL="73028" marR="73028" marT="73028" marB="73028">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51948"/>
                    </a:solidFill>
                  </a:tcPr>
                </a:tc>
                <a:extLst>
                  <a:ext uri="{0D108BD9-81ED-4DB2-BD59-A6C34878D82A}">
                    <a16:rowId xmlns:a16="http://schemas.microsoft.com/office/drawing/2014/main" val="10000"/>
                  </a:ext>
                </a:extLst>
              </a:tr>
              <a:tr h="260127">
                <a:tc>
                  <a:txBody>
                    <a:bodyPr/>
                    <a:lstStyle/>
                    <a:p>
                      <a:pPr>
                        <a:lnSpc>
                          <a:spcPct val="100000"/>
                        </a:lnSpc>
                        <a:spcAft>
                          <a:spcPts val="0"/>
                        </a:spcAft>
                      </a:pPr>
                      <a:r>
                        <a:rPr lang="de-DE" sz="800" b="0" dirty="0">
                          <a:solidFill>
                            <a:schemeClr val="tx1"/>
                          </a:solidFill>
                          <a:effectLst/>
                          <a:latin typeface="TheSansOffice" panose="020B0503040302060204" pitchFamily="34" charset="0"/>
                          <a:ea typeface="Calibri" panose="020F0502020204030204" pitchFamily="34" charset="0"/>
                          <a:cs typeface="Times New Roman" panose="02020603050405020304" pitchFamily="18" charset="0"/>
                        </a:rPr>
                        <a:t>09:00</a:t>
                      </a:r>
                    </a:p>
                  </a:txBody>
                  <a:tcPr marL="65317" marR="65317" marT="65317" marB="65317">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CDD2"/>
                    </a:solidFill>
                  </a:tcPr>
                </a:tc>
                <a:tc>
                  <a:txBody>
                    <a:bodyPr/>
                    <a:lstStyle/>
                    <a:p>
                      <a:pPr marL="0" marR="0" lvl="0" indent="0" algn="l" defTabSz="766724" rtl="0" eaLnBrk="1" fontAlgn="auto" latinLnBrk="0" hangingPunct="1">
                        <a:lnSpc>
                          <a:spcPct val="100000"/>
                        </a:lnSpc>
                        <a:spcBef>
                          <a:spcPts val="0"/>
                        </a:spcBef>
                        <a:spcAft>
                          <a:spcPts val="0"/>
                        </a:spcAft>
                        <a:buClrTx/>
                        <a:buSzTx/>
                        <a:buFontTx/>
                        <a:buNone/>
                        <a:tabLst/>
                        <a:defRPr/>
                      </a:pPr>
                      <a:r>
                        <a:rPr lang="de-DE" sz="800" b="1" i="0" kern="1200" dirty="0" err="1">
                          <a:solidFill>
                            <a:schemeClr val="dk1"/>
                          </a:solidFill>
                          <a:effectLst/>
                          <a:latin typeface="TheSansOffice" panose="020B0503040302060204" pitchFamily="34" charset="0"/>
                          <a:ea typeface="+mn-ea"/>
                          <a:cs typeface="+mn-cs"/>
                        </a:rPr>
                        <a:t>Counterfactual</a:t>
                      </a:r>
                      <a:r>
                        <a:rPr lang="de-DE" sz="800" b="1" i="0" kern="1200" dirty="0">
                          <a:solidFill>
                            <a:schemeClr val="dk1"/>
                          </a:solidFill>
                          <a:effectLst/>
                          <a:latin typeface="TheSansOffice" panose="020B0503040302060204" pitchFamily="34" charset="0"/>
                          <a:ea typeface="+mn-ea"/>
                          <a:cs typeface="+mn-cs"/>
                        </a:rPr>
                        <a:t> Impact Evaluation</a:t>
                      </a:r>
                      <a:endParaRPr lang="en-US" sz="800" b="1" dirty="0">
                        <a:solidFill>
                          <a:schemeClr val="tx1"/>
                        </a:solidFill>
                        <a:effectLst/>
                        <a:latin typeface="TheSansOffice" panose="020B0503040302060204" pitchFamily="34" charset="0"/>
                      </a:endParaRPr>
                    </a:p>
                  </a:txBody>
                  <a:tcPr marL="65317" marR="65317" marT="65317" marB="65317">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CDD2"/>
                    </a:solidFill>
                  </a:tcPr>
                </a:tc>
                <a:extLst>
                  <a:ext uri="{0D108BD9-81ED-4DB2-BD59-A6C34878D82A}">
                    <a16:rowId xmlns:a16="http://schemas.microsoft.com/office/drawing/2014/main" val="10002"/>
                  </a:ext>
                </a:extLst>
              </a:tr>
              <a:tr h="975744">
                <a:tc>
                  <a:txBody>
                    <a:bodyPr/>
                    <a:lstStyle/>
                    <a:p>
                      <a:pPr>
                        <a:lnSpc>
                          <a:spcPct val="100000"/>
                        </a:lnSpc>
                        <a:spcAft>
                          <a:spcPts val="0"/>
                        </a:spcAft>
                      </a:pPr>
                      <a:endParaRPr lang="de-DE" sz="800" b="0" dirty="0">
                        <a:solidFill>
                          <a:schemeClr val="tx1"/>
                        </a:solidFill>
                        <a:effectLst/>
                        <a:latin typeface="TheSansOffice" panose="020B0503040302060204" pitchFamily="34" charset="0"/>
                        <a:ea typeface="Calibri" panose="020F0502020204030204" pitchFamily="34" charset="0"/>
                        <a:cs typeface="Times New Roman" panose="02020603050405020304" pitchFamily="18" charset="0"/>
                      </a:endParaRPr>
                    </a:p>
                  </a:txBody>
                  <a:tcPr marL="65317" marR="65317" marT="65317" marB="65317">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800" b="0" i="0" kern="1200" dirty="0">
                          <a:solidFill>
                            <a:schemeClr val="dk1"/>
                          </a:solidFill>
                          <a:effectLst/>
                          <a:latin typeface="TheSansOffice" panose="020B0503040302060204" pitchFamily="34" charset="0"/>
                          <a:ea typeface="+mn-ea"/>
                          <a:cs typeface="+mn-cs"/>
                        </a:rPr>
                        <a:t>Randomized Control Trial – the gold standard (which we usually cannot meet)</a:t>
                      </a:r>
                    </a:p>
                    <a:p>
                      <a:pPr marL="285750" indent="-285750">
                        <a:buFont typeface="Arial" panose="020B0604020202020204" pitchFamily="34" charset="0"/>
                        <a:buChar char="•"/>
                      </a:pPr>
                      <a:r>
                        <a:rPr lang="en-US" sz="800" b="0" i="0" kern="1200" dirty="0">
                          <a:solidFill>
                            <a:schemeClr val="dk1"/>
                          </a:solidFill>
                          <a:effectLst/>
                          <a:latin typeface="TheSansOffice" panose="020B0503040302060204" pitchFamily="34" charset="0"/>
                          <a:ea typeface="+mn-ea"/>
                          <a:cs typeface="+mn-cs"/>
                        </a:rPr>
                        <a:t>Quasi-experimental methods</a:t>
                      </a:r>
                    </a:p>
                    <a:p>
                      <a:pPr marL="285750" indent="-285750">
                        <a:buFont typeface="Arial" panose="020B0604020202020204" pitchFamily="34" charset="0"/>
                        <a:buChar char="•"/>
                      </a:pPr>
                      <a:r>
                        <a:rPr lang="en-US" sz="800" b="0" i="0" kern="1200" dirty="0">
                          <a:solidFill>
                            <a:schemeClr val="dk1"/>
                          </a:solidFill>
                          <a:effectLst/>
                          <a:latin typeface="TheSansOffice" panose="020B0503040302060204" pitchFamily="34" charset="0"/>
                          <a:ea typeface="+mn-ea"/>
                          <a:cs typeface="+mn-cs"/>
                        </a:rPr>
                        <a:t>Practical exercise: what data do you need to conduct CIE?</a:t>
                      </a:r>
                    </a:p>
                    <a:p>
                      <a:pPr marL="285750" indent="-285750">
                        <a:buFont typeface="Arial" panose="020B0604020202020204" pitchFamily="34" charset="0"/>
                        <a:buChar char="•"/>
                      </a:pPr>
                      <a:r>
                        <a:rPr lang="en-US" sz="800" b="0" i="0" kern="1200" dirty="0">
                          <a:solidFill>
                            <a:schemeClr val="dk1"/>
                          </a:solidFill>
                          <a:effectLst/>
                          <a:latin typeface="TheSansOffice" panose="020B0503040302060204" pitchFamily="34" charset="0"/>
                          <a:ea typeface="+mn-ea"/>
                          <a:cs typeface="+mn-cs"/>
                        </a:rPr>
                        <a:t>Q&amp;A</a:t>
                      </a:r>
                    </a:p>
                  </a:txBody>
                  <a:tcPr marL="65317" marR="65317" marT="65317" marB="65317">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pPr>
                        <a:lnSpc>
                          <a:spcPct val="100000"/>
                        </a:lnSpc>
                        <a:spcAft>
                          <a:spcPts val="0"/>
                        </a:spcAft>
                      </a:pPr>
                      <a:r>
                        <a:rPr lang="de-DE" sz="800" b="0" dirty="0">
                          <a:solidFill>
                            <a:schemeClr val="tx1"/>
                          </a:solidFill>
                          <a:effectLst/>
                          <a:latin typeface="TheSansOffice" panose="020B0503040302060204" pitchFamily="34" charset="0"/>
                          <a:ea typeface="Calibri" panose="020F0502020204030204" pitchFamily="34" charset="0"/>
                          <a:cs typeface="Times New Roman" panose="02020603050405020304" pitchFamily="18" charset="0"/>
                        </a:rPr>
                        <a:t>11:00</a:t>
                      </a:r>
                    </a:p>
                  </a:txBody>
                  <a:tcPr marL="65317" marR="65317" marT="65317" marB="65317">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nSpc>
                          <a:spcPct val="100000"/>
                        </a:lnSpc>
                        <a:spcAft>
                          <a:spcPts val="0"/>
                        </a:spcAft>
                        <a:buFont typeface="Arial" panose="020B0604020202020204" pitchFamily="34" charset="0"/>
                        <a:buNone/>
                      </a:pPr>
                      <a:r>
                        <a:rPr lang="de-DE" sz="800" b="0" i="0" dirty="0">
                          <a:solidFill>
                            <a:schemeClr val="tx1"/>
                          </a:solidFill>
                          <a:effectLst/>
                          <a:latin typeface="TheSansOffice" panose="020B0503040302060204" pitchFamily="34" charset="0"/>
                        </a:rPr>
                        <a:t>Coffee Break</a:t>
                      </a:r>
                    </a:p>
                  </a:txBody>
                  <a:tcPr marL="65317" marR="65317" marT="65317" marB="65317">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8690">
                <a:tc>
                  <a:txBody>
                    <a:bodyPr/>
                    <a:lstStyle/>
                    <a:p>
                      <a:pPr>
                        <a:lnSpc>
                          <a:spcPct val="100000"/>
                        </a:lnSpc>
                        <a:spcAft>
                          <a:spcPts val="0"/>
                        </a:spcAft>
                      </a:pPr>
                      <a:r>
                        <a:rPr lang="de-DE" sz="800" b="0" i="0" dirty="0">
                          <a:solidFill>
                            <a:schemeClr val="tx1"/>
                          </a:solidFill>
                          <a:effectLst/>
                          <a:latin typeface="TheSansOffice" panose="020B0503040302060204" pitchFamily="34" charset="0"/>
                          <a:ea typeface="Calibri" panose="020F0502020204030204" pitchFamily="34" charset="0"/>
                          <a:cs typeface="Times New Roman" panose="02020603050405020304" pitchFamily="18" charset="0"/>
                        </a:rPr>
                        <a:t>11:30</a:t>
                      </a:r>
                    </a:p>
                  </a:txBody>
                  <a:tcPr marL="65317" marR="65317" marT="65317" marB="65317">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CDD2"/>
                    </a:solidFill>
                  </a:tcPr>
                </a:tc>
                <a:tc>
                  <a:txBody>
                    <a:bodyPr/>
                    <a:lstStyle/>
                    <a:p>
                      <a:pPr algn="l">
                        <a:lnSpc>
                          <a:spcPct val="100000"/>
                        </a:lnSpc>
                        <a:spcAft>
                          <a:spcPts val="0"/>
                        </a:spcAft>
                      </a:pPr>
                      <a:r>
                        <a:rPr lang="de-DE" sz="800" b="1" i="0" kern="1200" dirty="0">
                          <a:solidFill>
                            <a:schemeClr val="dk1"/>
                          </a:solidFill>
                          <a:effectLst/>
                          <a:latin typeface="TheSansOffice" panose="020B0503040302060204" pitchFamily="34" charset="0"/>
                          <a:ea typeface="+mn-ea"/>
                          <a:cs typeface="+mn-cs"/>
                        </a:rPr>
                        <a:t>Contracting </a:t>
                      </a:r>
                      <a:r>
                        <a:rPr lang="de-DE" sz="800" b="1" i="0" kern="1200" dirty="0" err="1">
                          <a:solidFill>
                            <a:schemeClr val="dk1"/>
                          </a:solidFill>
                          <a:effectLst/>
                          <a:latin typeface="TheSansOffice" panose="020B0503040302060204" pitchFamily="34" charset="0"/>
                          <a:ea typeface="+mn-ea"/>
                          <a:cs typeface="+mn-cs"/>
                        </a:rPr>
                        <a:t>the</a:t>
                      </a:r>
                      <a:r>
                        <a:rPr lang="de-DE" sz="800" b="1" i="0" kern="1200" dirty="0">
                          <a:solidFill>
                            <a:schemeClr val="dk1"/>
                          </a:solidFill>
                          <a:effectLst/>
                          <a:latin typeface="TheSansOffice" panose="020B0503040302060204" pitchFamily="34" charset="0"/>
                          <a:ea typeface="+mn-ea"/>
                          <a:cs typeface="+mn-cs"/>
                        </a:rPr>
                        <a:t> Evaluation</a:t>
                      </a:r>
                      <a:endParaRPr lang="de-DE" sz="800" b="1" i="0" dirty="0">
                        <a:solidFill>
                          <a:schemeClr val="tx1"/>
                        </a:solidFill>
                        <a:effectLst/>
                        <a:latin typeface="TheSansOffice" panose="020B0503040302060204" pitchFamily="34" charset="0"/>
                      </a:endParaRPr>
                    </a:p>
                  </a:txBody>
                  <a:tcPr marL="65317" marR="65317" marT="65317" marB="65317">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CDD2"/>
                    </a:solidFill>
                  </a:tcPr>
                </a:tc>
                <a:extLst>
                  <a:ext uri="{0D108BD9-81ED-4DB2-BD59-A6C34878D82A}">
                    <a16:rowId xmlns:a16="http://schemas.microsoft.com/office/drawing/2014/main" val="10006"/>
                  </a:ext>
                </a:extLst>
              </a:tr>
              <a:tr h="604687">
                <a:tc>
                  <a:txBody>
                    <a:bodyPr/>
                    <a:lstStyle/>
                    <a:p>
                      <a:pPr>
                        <a:lnSpc>
                          <a:spcPct val="100000"/>
                        </a:lnSpc>
                        <a:spcAft>
                          <a:spcPts val="0"/>
                        </a:spcAft>
                      </a:pPr>
                      <a:endParaRPr lang="de-DE" sz="800" b="0" i="0" dirty="0">
                        <a:solidFill>
                          <a:schemeClr val="tx1"/>
                        </a:solidFill>
                        <a:effectLst/>
                        <a:latin typeface="TheSansOffice" panose="020B0503040302060204" pitchFamily="34" charset="0"/>
                        <a:ea typeface="Calibri" panose="020F0502020204030204" pitchFamily="34" charset="0"/>
                        <a:cs typeface="Times New Roman" panose="02020603050405020304" pitchFamily="18" charset="0"/>
                      </a:endParaRPr>
                    </a:p>
                    <a:p>
                      <a:pPr>
                        <a:lnSpc>
                          <a:spcPct val="100000"/>
                        </a:lnSpc>
                        <a:spcAft>
                          <a:spcPts val="0"/>
                        </a:spcAft>
                      </a:pPr>
                      <a:endParaRPr lang="de-DE" sz="800" b="0" i="0" dirty="0">
                        <a:solidFill>
                          <a:schemeClr val="tx1"/>
                        </a:solidFill>
                        <a:effectLst/>
                        <a:latin typeface="TheSansOffice" panose="020B0503040302060204" pitchFamily="34" charset="0"/>
                        <a:ea typeface="Calibri" panose="020F0502020204030204" pitchFamily="34" charset="0"/>
                        <a:cs typeface="Times New Roman" panose="02020603050405020304" pitchFamily="18" charset="0"/>
                      </a:endParaRPr>
                    </a:p>
                    <a:p>
                      <a:pPr>
                        <a:lnSpc>
                          <a:spcPct val="100000"/>
                        </a:lnSpc>
                        <a:spcAft>
                          <a:spcPts val="0"/>
                        </a:spcAft>
                      </a:pPr>
                      <a:endParaRPr lang="de-DE" sz="800" b="0" i="0" dirty="0">
                        <a:solidFill>
                          <a:schemeClr val="tx1"/>
                        </a:solidFill>
                        <a:effectLst/>
                        <a:latin typeface="TheSansOffice" panose="020B0503040302060204" pitchFamily="34" charset="0"/>
                        <a:ea typeface="Calibri" panose="020F0502020204030204" pitchFamily="34" charset="0"/>
                        <a:cs typeface="Times New Roman" panose="02020603050405020304" pitchFamily="18" charset="0"/>
                      </a:endParaRPr>
                    </a:p>
                    <a:p>
                      <a:pPr>
                        <a:lnSpc>
                          <a:spcPct val="100000"/>
                        </a:lnSpc>
                        <a:spcAft>
                          <a:spcPts val="0"/>
                        </a:spcAft>
                      </a:pPr>
                      <a:endParaRPr lang="de-DE" sz="800" b="0" i="0" dirty="0">
                        <a:solidFill>
                          <a:schemeClr val="tx1"/>
                        </a:solidFill>
                        <a:effectLst/>
                        <a:latin typeface="TheSansOffice" panose="020B0503040302060204" pitchFamily="34" charset="0"/>
                        <a:ea typeface="Calibri" panose="020F0502020204030204" pitchFamily="34" charset="0"/>
                        <a:cs typeface="Times New Roman" panose="02020603050405020304" pitchFamily="18" charset="0"/>
                      </a:endParaRPr>
                    </a:p>
                    <a:p>
                      <a:pPr>
                        <a:lnSpc>
                          <a:spcPct val="100000"/>
                        </a:lnSpc>
                        <a:spcAft>
                          <a:spcPts val="0"/>
                        </a:spcAft>
                      </a:pPr>
                      <a:endParaRPr lang="de-DE" sz="800" b="0" i="0" dirty="0">
                        <a:solidFill>
                          <a:schemeClr val="tx1"/>
                        </a:solidFill>
                        <a:effectLst/>
                        <a:latin typeface="TheSansOffice" panose="020B0503040302060204" pitchFamily="34" charset="0"/>
                        <a:ea typeface="Calibri" panose="020F0502020204030204" pitchFamily="34" charset="0"/>
                        <a:cs typeface="Times New Roman" panose="02020603050405020304" pitchFamily="18" charset="0"/>
                      </a:endParaRPr>
                    </a:p>
                    <a:p>
                      <a:pPr>
                        <a:lnSpc>
                          <a:spcPct val="100000"/>
                        </a:lnSpc>
                        <a:spcAft>
                          <a:spcPts val="0"/>
                        </a:spcAft>
                      </a:pPr>
                      <a:endParaRPr lang="de-DE" sz="800" b="0" i="0" dirty="0">
                        <a:solidFill>
                          <a:schemeClr val="tx1"/>
                        </a:solidFill>
                        <a:effectLst/>
                        <a:latin typeface="TheSansOffice" panose="020B0503040302060204" pitchFamily="34" charset="0"/>
                        <a:ea typeface="Calibri" panose="020F0502020204030204" pitchFamily="34" charset="0"/>
                        <a:cs typeface="Times New Roman" panose="02020603050405020304" pitchFamily="18" charset="0"/>
                      </a:endParaRPr>
                    </a:p>
                  </a:txBody>
                  <a:tcPr marL="65317" marR="65317" marT="65317" marB="65317">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800" b="0" i="0" kern="1200" dirty="0">
                          <a:solidFill>
                            <a:schemeClr val="dk1"/>
                          </a:solidFill>
                          <a:effectLst/>
                          <a:latin typeface="TheSansOffice" panose="020B0503040302060204" pitchFamily="34" charset="0"/>
                          <a:ea typeface="+mn-ea"/>
                          <a:cs typeface="+mn-cs"/>
                        </a:rPr>
                        <a:t>Tendering the evaluation – step by step</a:t>
                      </a:r>
                    </a:p>
                    <a:p>
                      <a:pPr marL="285750" indent="-285750">
                        <a:buFont typeface="Arial" panose="020B0604020202020204" pitchFamily="34" charset="0"/>
                        <a:buChar char="•"/>
                      </a:pPr>
                      <a:r>
                        <a:rPr lang="en-US" sz="800" b="0" i="0" kern="1200" dirty="0">
                          <a:solidFill>
                            <a:schemeClr val="dk1"/>
                          </a:solidFill>
                          <a:effectLst/>
                          <a:latin typeface="TheSansOffice" panose="020B0503040302060204" pitchFamily="34" charset="0"/>
                          <a:ea typeface="+mn-ea"/>
                          <a:cs typeface="+mn-cs"/>
                        </a:rPr>
                        <a:t>Tips and tricks for a successful evaluation</a:t>
                      </a:r>
                    </a:p>
                    <a:p>
                      <a:pPr marL="285750" indent="-285750">
                        <a:buFont typeface="Arial" panose="020B0604020202020204" pitchFamily="34" charset="0"/>
                        <a:buChar char="•"/>
                      </a:pPr>
                      <a:r>
                        <a:rPr lang="en-US" sz="800" b="0" i="0" kern="1200" dirty="0">
                          <a:solidFill>
                            <a:schemeClr val="dk1"/>
                          </a:solidFill>
                          <a:effectLst/>
                          <a:latin typeface="TheSansOffice" panose="020B0503040302060204" pitchFamily="34" charset="0"/>
                          <a:ea typeface="+mn-ea"/>
                          <a:cs typeface="+mn-cs"/>
                        </a:rPr>
                        <a:t>Practical exercise: preparing </a:t>
                      </a:r>
                      <a:r>
                        <a:rPr lang="en-US" sz="800" b="0" i="0" kern="1200" dirty="0" err="1">
                          <a:solidFill>
                            <a:schemeClr val="dk1"/>
                          </a:solidFill>
                          <a:effectLst/>
                          <a:latin typeface="TheSansOffice" panose="020B0503040302060204" pitchFamily="34" charset="0"/>
                          <a:ea typeface="+mn-ea"/>
                          <a:cs typeface="+mn-cs"/>
                        </a:rPr>
                        <a:t>ToR</a:t>
                      </a:r>
                      <a:endParaRPr lang="en-US" sz="800" b="0" i="0" kern="1200" dirty="0">
                        <a:solidFill>
                          <a:schemeClr val="dk1"/>
                        </a:solidFill>
                        <a:effectLst/>
                        <a:latin typeface="TheSansOffice" panose="020B0503040302060204" pitchFamily="34" charset="0"/>
                        <a:ea typeface="+mn-ea"/>
                        <a:cs typeface="+mn-cs"/>
                      </a:endParaRPr>
                    </a:p>
                    <a:p>
                      <a:pPr marL="285750" indent="-285750">
                        <a:buFont typeface="Arial" panose="020B0604020202020204" pitchFamily="34" charset="0"/>
                        <a:buChar char="•"/>
                      </a:pPr>
                      <a:r>
                        <a:rPr lang="en-US" sz="800" b="0" i="0" kern="1200" dirty="0">
                          <a:solidFill>
                            <a:schemeClr val="dk1"/>
                          </a:solidFill>
                          <a:effectLst/>
                          <a:latin typeface="TheSansOffice" panose="020B0503040302060204" pitchFamily="34" charset="0"/>
                          <a:ea typeface="+mn-ea"/>
                          <a:cs typeface="+mn-cs"/>
                        </a:rPr>
                        <a:t>Feedback from the exercise &amp; discussion with participants</a:t>
                      </a:r>
                    </a:p>
                  </a:txBody>
                  <a:tcPr marL="65317" marR="65317" marT="65317" marB="65317">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0">
                <a:tc>
                  <a:txBody>
                    <a:bodyPr/>
                    <a:lstStyle/>
                    <a:p>
                      <a:pPr>
                        <a:lnSpc>
                          <a:spcPct val="100000"/>
                        </a:lnSpc>
                        <a:spcAft>
                          <a:spcPts val="0"/>
                        </a:spcAft>
                      </a:pPr>
                      <a:r>
                        <a:rPr lang="de-DE" sz="800" b="0" i="0" dirty="0">
                          <a:solidFill>
                            <a:schemeClr val="tx1"/>
                          </a:solidFill>
                          <a:effectLst/>
                          <a:latin typeface="TheSansOffice" panose="020B0503040302060204" pitchFamily="34" charset="0"/>
                          <a:ea typeface="Calibri" panose="020F0502020204030204" pitchFamily="34" charset="0"/>
                          <a:cs typeface="Times New Roman" panose="02020603050405020304" pitchFamily="18" charset="0"/>
                        </a:rPr>
                        <a:t>13:00</a:t>
                      </a:r>
                    </a:p>
                  </a:txBody>
                  <a:tcPr marL="65317" marR="65317" marT="65317" marB="65317">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de-DE" sz="800" b="0" dirty="0">
                          <a:solidFill>
                            <a:schemeClr val="tx1"/>
                          </a:solidFill>
                          <a:effectLst/>
                          <a:latin typeface="TheSansOffice" panose="020B0503040302060204" pitchFamily="34" charset="0"/>
                        </a:rPr>
                        <a:t>Lunch Break</a:t>
                      </a:r>
                    </a:p>
                  </a:txBody>
                  <a:tcPr marL="65317" marR="65317" marT="65317" marB="65317">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60127">
                <a:tc>
                  <a:txBody>
                    <a:bodyPr/>
                    <a:lstStyle/>
                    <a:p>
                      <a:pPr>
                        <a:lnSpc>
                          <a:spcPct val="100000"/>
                        </a:lnSpc>
                        <a:spcAft>
                          <a:spcPts val="0"/>
                        </a:spcAft>
                      </a:pPr>
                      <a:r>
                        <a:rPr lang="de-DE" sz="800" b="0" i="0" dirty="0">
                          <a:solidFill>
                            <a:schemeClr val="tx1"/>
                          </a:solidFill>
                          <a:effectLst/>
                          <a:latin typeface="TheSansOffice" panose="020B0503040302060204" pitchFamily="34" charset="0"/>
                          <a:ea typeface="Calibri" panose="020F0502020204030204" pitchFamily="34" charset="0"/>
                          <a:cs typeface="Times New Roman" panose="02020603050405020304" pitchFamily="18" charset="0"/>
                        </a:rPr>
                        <a:t>14:00</a:t>
                      </a:r>
                    </a:p>
                  </a:txBody>
                  <a:tcPr marL="65317" marR="65317" marT="65317" marB="65317">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CDD2"/>
                    </a:solidFill>
                  </a:tcPr>
                </a:tc>
                <a:tc>
                  <a:txBody>
                    <a:bodyPr/>
                    <a:lstStyle/>
                    <a:p>
                      <a:pPr>
                        <a:lnSpc>
                          <a:spcPct val="100000"/>
                        </a:lnSpc>
                        <a:spcAft>
                          <a:spcPts val="0"/>
                        </a:spcAft>
                      </a:pPr>
                      <a:r>
                        <a:rPr lang="en-US" sz="800" b="1" i="0" kern="1200" dirty="0">
                          <a:solidFill>
                            <a:schemeClr val="dk1"/>
                          </a:solidFill>
                          <a:effectLst/>
                          <a:latin typeface="TheSansOffice" panose="020B0503040302060204" pitchFamily="34" charset="0"/>
                          <a:ea typeface="+mn-ea"/>
                          <a:cs typeface="+mn-cs"/>
                        </a:rPr>
                        <a:t>Indicators, Monitoring and Evaluation in 2028–2034: What Is Changing?</a:t>
                      </a:r>
                      <a:endParaRPr lang="de-DE" sz="800" b="1" i="0" dirty="0">
                        <a:solidFill>
                          <a:schemeClr val="tx1"/>
                        </a:solidFill>
                        <a:effectLst/>
                        <a:latin typeface="TheSansOffice" panose="020B0503040302060204" pitchFamily="34" charset="0"/>
                      </a:endParaRPr>
                    </a:p>
                  </a:txBody>
                  <a:tcPr marL="65317" marR="65317" marT="65317" marB="65317">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CDD2"/>
                    </a:solidFill>
                  </a:tcPr>
                </a:tc>
                <a:extLst>
                  <a:ext uri="{0D108BD9-81ED-4DB2-BD59-A6C34878D82A}">
                    <a16:rowId xmlns:a16="http://schemas.microsoft.com/office/drawing/2014/main" val="4237301378"/>
                  </a:ext>
                </a:extLst>
              </a:tr>
              <a:tr h="846251">
                <a:tc>
                  <a:txBody>
                    <a:bodyPr/>
                    <a:lstStyle/>
                    <a:p>
                      <a:pPr>
                        <a:lnSpc>
                          <a:spcPct val="100000"/>
                        </a:lnSpc>
                        <a:spcAft>
                          <a:spcPts val="0"/>
                        </a:spcAft>
                      </a:pPr>
                      <a:endParaRPr lang="de-DE" sz="800" b="0" i="0" dirty="0">
                        <a:solidFill>
                          <a:schemeClr val="tx1"/>
                        </a:solidFill>
                        <a:effectLst/>
                        <a:latin typeface="TheSansOffice" panose="020B0503040302060204" pitchFamily="34" charset="0"/>
                        <a:ea typeface="Calibri" panose="020F0502020204030204" pitchFamily="34" charset="0"/>
                        <a:cs typeface="Times New Roman" panose="02020603050405020304" pitchFamily="18" charset="0"/>
                      </a:endParaRPr>
                    </a:p>
                    <a:p>
                      <a:pPr>
                        <a:lnSpc>
                          <a:spcPct val="100000"/>
                        </a:lnSpc>
                        <a:spcAft>
                          <a:spcPts val="0"/>
                        </a:spcAft>
                      </a:pPr>
                      <a:endParaRPr lang="de-DE" sz="800" b="0" i="0" dirty="0">
                        <a:solidFill>
                          <a:schemeClr val="tx1"/>
                        </a:solidFill>
                        <a:effectLst/>
                        <a:latin typeface="TheSansOffice" panose="020B0503040302060204" pitchFamily="34" charset="0"/>
                        <a:ea typeface="Calibri" panose="020F0502020204030204" pitchFamily="34" charset="0"/>
                        <a:cs typeface="Times New Roman" panose="02020603050405020304" pitchFamily="18" charset="0"/>
                      </a:endParaRPr>
                    </a:p>
                    <a:p>
                      <a:pPr>
                        <a:lnSpc>
                          <a:spcPct val="100000"/>
                        </a:lnSpc>
                        <a:spcAft>
                          <a:spcPts val="0"/>
                        </a:spcAft>
                      </a:pPr>
                      <a:endParaRPr lang="de-DE" sz="800" b="0" i="0" dirty="0">
                        <a:solidFill>
                          <a:schemeClr val="tx1"/>
                        </a:solidFill>
                        <a:effectLst/>
                        <a:latin typeface="TheSansOffice" panose="020B0503040302060204" pitchFamily="34" charset="0"/>
                        <a:ea typeface="Calibri" panose="020F0502020204030204" pitchFamily="34" charset="0"/>
                        <a:cs typeface="Times New Roman" panose="02020603050405020304" pitchFamily="18" charset="0"/>
                      </a:endParaRPr>
                    </a:p>
                    <a:p>
                      <a:pPr>
                        <a:lnSpc>
                          <a:spcPct val="100000"/>
                        </a:lnSpc>
                        <a:spcAft>
                          <a:spcPts val="0"/>
                        </a:spcAft>
                      </a:pPr>
                      <a:endParaRPr lang="de-DE" sz="800" b="0" i="0" dirty="0">
                        <a:solidFill>
                          <a:schemeClr val="tx1"/>
                        </a:solidFill>
                        <a:effectLst/>
                        <a:latin typeface="TheSansOffice" panose="020B0503040302060204" pitchFamily="34" charset="0"/>
                        <a:ea typeface="Calibri" panose="020F0502020204030204" pitchFamily="34" charset="0"/>
                        <a:cs typeface="Times New Roman" panose="02020603050405020304" pitchFamily="18" charset="0"/>
                      </a:endParaRPr>
                    </a:p>
                    <a:p>
                      <a:pPr>
                        <a:lnSpc>
                          <a:spcPct val="100000"/>
                        </a:lnSpc>
                        <a:spcAft>
                          <a:spcPts val="0"/>
                        </a:spcAft>
                      </a:pPr>
                      <a:endParaRPr lang="de-DE" sz="800" b="0" i="0" dirty="0">
                        <a:solidFill>
                          <a:schemeClr val="tx1"/>
                        </a:solidFill>
                        <a:effectLst/>
                        <a:latin typeface="TheSansOffice" panose="020B0503040302060204" pitchFamily="34" charset="0"/>
                        <a:ea typeface="Calibri" panose="020F0502020204030204" pitchFamily="34" charset="0"/>
                        <a:cs typeface="Times New Roman" panose="02020603050405020304" pitchFamily="18" charset="0"/>
                      </a:endParaRPr>
                    </a:p>
                    <a:p>
                      <a:pPr>
                        <a:lnSpc>
                          <a:spcPct val="100000"/>
                        </a:lnSpc>
                        <a:spcAft>
                          <a:spcPts val="0"/>
                        </a:spcAft>
                      </a:pPr>
                      <a:endParaRPr lang="de-DE" sz="800" b="0" i="0" dirty="0">
                        <a:solidFill>
                          <a:schemeClr val="tx1"/>
                        </a:solidFill>
                        <a:effectLst/>
                        <a:latin typeface="TheSansOffice" panose="020B0503040302060204" pitchFamily="34" charset="0"/>
                        <a:ea typeface="Calibri" panose="020F0502020204030204" pitchFamily="34" charset="0"/>
                        <a:cs typeface="Times New Roman" panose="02020603050405020304" pitchFamily="18" charset="0"/>
                      </a:endParaRPr>
                    </a:p>
                    <a:p>
                      <a:pPr>
                        <a:lnSpc>
                          <a:spcPct val="100000"/>
                        </a:lnSpc>
                        <a:spcAft>
                          <a:spcPts val="0"/>
                        </a:spcAft>
                      </a:pPr>
                      <a:endParaRPr lang="de-DE" sz="800" b="0" i="0" dirty="0">
                        <a:solidFill>
                          <a:schemeClr val="tx1"/>
                        </a:solidFill>
                        <a:effectLst/>
                        <a:latin typeface="TheSansOffice" panose="020B0503040302060204" pitchFamily="34" charset="0"/>
                        <a:ea typeface="Calibri" panose="020F0502020204030204" pitchFamily="34" charset="0"/>
                        <a:cs typeface="Times New Roman" panose="02020603050405020304" pitchFamily="18" charset="0"/>
                      </a:endParaRPr>
                    </a:p>
                    <a:p>
                      <a:pPr>
                        <a:lnSpc>
                          <a:spcPct val="100000"/>
                        </a:lnSpc>
                        <a:spcAft>
                          <a:spcPts val="0"/>
                        </a:spcAft>
                      </a:pPr>
                      <a:r>
                        <a:rPr lang="de-DE" sz="800" b="0" i="0" dirty="0">
                          <a:solidFill>
                            <a:schemeClr val="tx1"/>
                          </a:solidFill>
                          <a:effectLst/>
                          <a:latin typeface="TheSansOffice" panose="020B0503040302060204" pitchFamily="34" charset="0"/>
                          <a:ea typeface="Calibri" panose="020F0502020204030204" pitchFamily="34" charset="0"/>
                          <a:cs typeface="Times New Roman" panose="02020603050405020304" pitchFamily="18" charset="0"/>
                        </a:rPr>
                        <a:t>15:30</a:t>
                      </a:r>
                    </a:p>
                  </a:txBody>
                  <a:tcPr marL="65317" marR="65317" marT="65317" marB="65317">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800" b="0" i="0" kern="1200" dirty="0">
                          <a:solidFill>
                            <a:schemeClr val="dk1"/>
                          </a:solidFill>
                          <a:effectLst/>
                          <a:latin typeface="TheSansOffice" panose="020B0503040302060204" pitchFamily="34" charset="0"/>
                          <a:ea typeface="+mn-ea"/>
                          <a:cs typeface="+mn-cs"/>
                        </a:rPr>
                        <a:t>What have we learned from the ex-post evaluation of Cohesion Policy?</a:t>
                      </a:r>
                    </a:p>
                    <a:p>
                      <a:pPr marL="171450" indent="-171450">
                        <a:buFont typeface="Arial" panose="020B0604020202020204" pitchFamily="34" charset="0"/>
                        <a:buChar char="•"/>
                      </a:pPr>
                      <a:r>
                        <a:rPr lang="en-US" sz="800" b="0" i="0" kern="1200" dirty="0">
                          <a:solidFill>
                            <a:schemeClr val="dk1"/>
                          </a:solidFill>
                          <a:effectLst/>
                          <a:latin typeface="TheSansOffice" panose="020B0503040302060204" pitchFamily="34" charset="0"/>
                          <a:ea typeface="+mn-ea"/>
                          <a:cs typeface="+mn-cs"/>
                        </a:rPr>
                        <a:t>What can we expect in future regulations?</a:t>
                      </a:r>
                    </a:p>
                    <a:p>
                      <a:pPr marL="171450" indent="-171450">
                        <a:buFont typeface="Arial" panose="020B0604020202020204" pitchFamily="34" charset="0"/>
                        <a:buChar char="•"/>
                      </a:pPr>
                      <a:r>
                        <a:rPr lang="en-US" sz="800" b="0" i="0" kern="1200" dirty="0">
                          <a:solidFill>
                            <a:schemeClr val="dk1"/>
                          </a:solidFill>
                          <a:effectLst/>
                          <a:latin typeface="TheSansOffice" panose="020B0503040302060204" pitchFamily="34" charset="0"/>
                          <a:ea typeface="+mn-ea"/>
                          <a:cs typeface="+mn-cs"/>
                        </a:rPr>
                        <a:t>Discussion with participants</a:t>
                      </a:r>
                    </a:p>
                    <a:p>
                      <a:pPr marL="171450" indent="-171450">
                        <a:buFont typeface="Arial" panose="020B0604020202020204" pitchFamily="34" charset="0"/>
                        <a:buChar char="•"/>
                      </a:pPr>
                      <a:endParaRPr lang="en-US" sz="800" b="0" i="0" kern="1200" dirty="0">
                        <a:solidFill>
                          <a:schemeClr val="dk1"/>
                        </a:solidFill>
                        <a:effectLst/>
                        <a:latin typeface="TheSansOffice" panose="020B0503040302060204" pitchFamily="34" charset="0"/>
                        <a:ea typeface="+mn-ea"/>
                        <a:cs typeface="+mn-cs"/>
                      </a:endParaRPr>
                    </a:p>
                    <a:p>
                      <a:pPr marL="0" indent="0">
                        <a:buFont typeface="Arial" panose="020B0604020202020204" pitchFamily="34" charset="0"/>
                        <a:buNone/>
                      </a:pPr>
                      <a:endParaRPr lang="en-US" sz="800" b="0" i="0" kern="1200" dirty="0">
                        <a:solidFill>
                          <a:schemeClr val="dk1"/>
                        </a:solidFill>
                        <a:effectLst/>
                        <a:latin typeface="+mn-lt"/>
                        <a:ea typeface="+mn-ea"/>
                        <a:cs typeface="+mn-cs"/>
                      </a:endParaRPr>
                    </a:p>
                    <a:p>
                      <a:pPr marL="0" indent="0">
                        <a:buFont typeface="Arial" panose="020B0604020202020204" pitchFamily="34" charset="0"/>
                        <a:buNone/>
                      </a:pPr>
                      <a:endParaRPr lang="en-US" sz="800" b="0" i="0" kern="1200" dirty="0">
                        <a:solidFill>
                          <a:schemeClr val="dk1"/>
                        </a:solidFill>
                        <a:effectLst/>
                        <a:latin typeface="+mn-lt"/>
                        <a:ea typeface="+mn-ea"/>
                        <a:cs typeface="+mn-cs"/>
                      </a:endParaRPr>
                    </a:p>
                    <a:p>
                      <a:pPr marL="0" indent="0">
                        <a:buFont typeface="Arial" panose="020B0604020202020204" pitchFamily="34" charset="0"/>
                        <a:buNone/>
                      </a:pPr>
                      <a:r>
                        <a:rPr lang="en-US" sz="800" b="0" i="0" kern="1200" dirty="0">
                          <a:solidFill>
                            <a:schemeClr val="dk1"/>
                          </a:solidFill>
                          <a:effectLst/>
                          <a:latin typeface="TheSansOffice" panose="020B0503040302060204" pitchFamily="34" charset="0"/>
                          <a:ea typeface="+mn-ea"/>
                          <a:cs typeface="+mn-cs"/>
                        </a:rPr>
                        <a:t>End of Workshop</a:t>
                      </a:r>
                    </a:p>
                  </a:txBody>
                  <a:tcPr marL="65317" marR="65317" marT="65317" marB="65317">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6964762"/>
                  </a:ext>
                </a:extLst>
              </a:tr>
              <a:tr h="288950">
                <a:tc>
                  <a:txBody>
                    <a:bodyPr/>
                    <a:lstStyle/>
                    <a:p>
                      <a:pPr>
                        <a:lnSpc>
                          <a:spcPct val="100000"/>
                        </a:lnSpc>
                        <a:spcAft>
                          <a:spcPts val="0"/>
                        </a:spcAft>
                      </a:pPr>
                      <a:endParaRPr lang="de-DE" sz="800" b="0" i="0" dirty="0">
                        <a:solidFill>
                          <a:schemeClr val="tx1"/>
                        </a:solidFill>
                        <a:effectLst/>
                        <a:latin typeface="TheSansOffice" panose="020B0503040302060204" pitchFamily="34" charset="0"/>
                        <a:ea typeface="Calibri" panose="020F0502020204030204" pitchFamily="34" charset="0"/>
                        <a:cs typeface="Times New Roman" panose="02020603050405020304" pitchFamily="18" charset="0"/>
                      </a:endParaRPr>
                    </a:p>
                  </a:txBody>
                  <a:tcPr marL="65317" marR="65317" marT="65317" marB="65317">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endParaRPr lang="de-DE" sz="800" b="0" i="0" dirty="0">
                        <a:solidFill>
                          <a:schemeClr val="tx1"/>
                        </a:solidFill>
                        <a:effectLst/>
                        <a:latin typeface="TheSansOffice" panose="020B0503040302060204" pitchFamily="34" charset="0"/>
                      </a:endParaRPr>
                    </a:p>
                  </a:txBody>
                  <a:tcPr marL="65317" marR="65317" marT="65317" marB="65317">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6" name="Textfeld 5">
            <a:extLst>
              <a:ext uri="{FF2B5EF4-FFF2-40B4-BE49-F238E27FC236}">
                <a16:creationId xmlns:a16="http://schemas.microsoft.com/office/drawing/2014/main" id="{5EB815E8-208D-C3EA-0941-737D06BE83D5}"/>
              </a:ext>
            </a:extLst>
          </p:cNvPr>
          <p:cNvSpPr txBox="1"/>
          <p:nvPr/>
        </p:nvSpPr>
        <p:spPr>
          <a:xfrm>
            <a:off x="1483544" y="9675167"/>
            <a:ext cx="3783408" cy="461665"/>
          </a:xfrm>
          <a:prstGeom prst="rect">
            <a:avLst/>
          </a:prstGeom>
          <a:noFill/>
        </p:spPr>
        <p:txBody>
          <a:bodyPr wrap="none" rtlCol="0">
            <a:spAutoFit/>
          </a:bodyPr>
          <a:lstStyle/>
          <a:p>
            <a:r>
              <a:rPr lang="de-DE" sz="600" b="1" dirty="0" err="1">
                <a:solidFill>
                  <a:srgbClr val="671C4B"/>
                </a:solidFill>
                <a:latin typeface="TheSansOffice" panose="020B0503040302060204" pitchFamily="34" charset="0"/>
              </a:rPr>
              <a:t>Lexxion</a:t>
            </a:r>
            <a:r>
              <a:rPr lang="de-DE" sz="600" b="1" dirty="0">
                <a:solidFill>
                  <a:srgbClr val="671C4B"/>
                </a:solidFill>
                <a:latin typeface="TheSansOffice" panose="020B0503040302060204" pitchFamily="34" charset="0"/>
              </a:rPr>
              <a:t> Publisher | </a:t>
            </a:r>
            <a:r>
              <a:rPr lang="de-DE" sz="600" b="1" dirty="0" err="1">
                <a:solidFill>
                  <a:srgbClr val="671C4B"/>
                </a:solidFill>
                <a:latin typeface="TheSansOffice" panose="020B0503040302060204" pitchFamily="34" charset="0"/>
              </a:rPr>
              <a:t>Güntzelstraße</a:t>
            </a:r>
            <a:r>
              <a:rPr lang="de-DE" sz="600" b="1" dirty="0">
                <a:solidFill>
                  <a:srgbClr val="671C4B"/>
                </a:solidFill>
                <a:latin typeface="TheSansOffice" panose="020B0503040302060204" pitchFamily="34" charset="0"/>
              </a:rPr>
              <a:t> 63, 10717 Berlin | Phone: +49 (0)30-81 45 06-0 | Fax:</a:t>
            </a:r>
            <a:r>
              <a:rPr lang="fr-FR" sz="600" b="1" dirty="0">
                <a:solidFill>
                  <a:srgbClr val="671C4B"/>
                </a:solidFill>
                <a:latin typeface="TheSansOffice" panose="020B0503040302060204" pitchFamily="34" charset="0"/>
              </a:rPr>
              <a:t> +49 (0)30-81 45 06-22</a:t>
            </a:r>
          </a:p>
          <a:p>
            <a:r>
              <a:rPr lang="de-DE" dirty="0">
                <a:latin typeface="TheSansOffice" panose="020B0503040302060204" pitchFamily="34" charset="0"/>
              </a:rPr>
              <a:t> </a:t>
            </a:r>
            <a:r>
              <a:rPr lang="de-DE" dirty="0"/>
              <a:t> </a:t>
            </a:r>
          </a:p>
        </p:txBody>
      </p:sp>
      <p:pic>
        <p:nvPicPr>
          <p:cNvPr id="7" name="Grafik 6">
            <a:extLst>
              <a:ext uri="{FF2B5EF4-FFF2-40B4-BE49-F238E27FC236}">
                <a16:creationId xmlns:a16="http://schemas.microsoft.com/office/drawing/2014/main" id="{13CFDF6F-85F4-264C-2CF2-E3881C8F4EBF}"/>
              </a:ext>
            </a:extLst>
          </p:cNvPr>
          <p:cNvPicPr>
            <a:picLocks noChangeAspect="1"/>
          </p:cNvPicPr>
          <p:nvPr/>
        </p:nvPicPr>
        <p:blipFill>
          <a:blip r:embed="rId2"/>
          <a:stretch>
            <a:fillRect/>
          </a:stretch>
        </p:blipFill>
        <p:spPr>
          <a:xfrm>
            <a:off x="5934438" y="95251"/>
            <a:ext cx="923562" cy="774700"/>
          </a:xfrm>
          <a:prstGeom prst="rect">
            <a:avLst/>
          </a:prstGeom>
        </p:spPr>
      </p:pic>
    </p:spTree>
    <p:extLst>
      <p:ext uri="{BB962C8B-B14F-4D97-AF65-F5344CB8AC3E}">
        <p14:creationId xmlns:p14="http://schemas.microsoft.com/office/powerpoint/2010/main" val="3290885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C946E-72F2-3EF8-9E84-E9ABD8A5F824}"/>
            </a:ext>
          </a:extLst>
        </p:cNvPr>
        <p:cNvGrpSpPr/>
        <p:nvPr/>
      </p:nvGrpSpPr>
      <p:grpSpPr>
        <a:xfrm>
          <a:off x="0" y="0"/>
          <a:ext cx="0" cy="0"/>
          <a:chOff x="0" y="0"/>
          <a:chExt cx="0" cy="0"/>
        </a:xfrm>
      </p:grpSpPr>
      <p:sp>
        <p:nvSpPr>
          <p:cNvPr id="29" name="Text Box 2">
            <a:extLst>
              <a:ext uri="{FF2B5EF4-FFF2-40B4-BE49-F238E27FC236}">
                <a16:creationId xmlns:a16="http://schemas.microsoft.com/office/drawing/2014/main" id="{52817278-4EAE-2667-35A1-EA9912BAE489}"/>
              </a:ext>
            </a:extLst>
          </p:cNvPr>
          <p:cNvSpPr txBox="1">
            <a:spLocks noChangeArrowheads="1"/>
          </p:cNvSpPr>
          <p:nvPr/>
        </p:nvSpPr>
        <p:spPr bwMode="auto">
          <a:xfrm>
            <a:off x="3592382" y="1698272"/>
            <a:ext cx="3102562" cy="5270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2953" tIns="41476" rIns="82953" bIns="41476" numCol="1" anchor="t" anchorCtr="0" compatLnSpc="1">
            <a:prstTxWarp prst="textNoShape">
              <a:avLst/>
            </a:prstTxWarp>
          </a:bodyPr>
          <a:lstStyle/>
          <a:p>
            <a:r>
              <a:rPr lang="de-DE" sz="1250" b="1" dirty="0" err="1">
                <a:solidFill>
                  <a:srgbClr val="651948"/>
                </a:solidFill>
                <a:latin typeface="TheSansOffice" panose="020B0503040302060204" pitchFamily="34" charset="0"/>
              </a:rPr>
              <a:t>Please</a:t>
            </a:r>
            <a:r>
              <a:rPr lang="de-DE" sz="1250" b="1" dirty="0">
                <a:solidFill>
                  <a:srgbClr val="651948"/>
                </a:solidFill>
                <a:latin typeface="TheSansOffice" panose="020B0503040302060204" pitchFamily="34" charset="0"/>
              </a:rPr>
              <a:t> </a:t>
            </a:r>
            <a:r>
              <a:rPr lang="de-DE" sz="1250" b="1" dirty="0" err="1">
                <a:solidFill>
                  <a:srgbClr val="651948"/>
                </a:solidFill>
                <a:latin typeface="TheSansOffice" panose="020B0503040302060204" pitchFamily="34" charset="0"/>
              </a:rPr>
              <a:t>register</a:t>
            </a:r>
            <a:r>
              <a:rPr lang="de-DE" sz="1250" b="1" dirty="0">
                <a:solidFill>
                  <a:srgbClr val="651948"/>
                </a:solidFill>
                <a:latin typeface="TheSansOffice" panose="020B0503040302060204" pitchFamily="34" charset="0"/>
              </a:rPr>
              <a:t> </a:t>
            </a:r>
            <a:r>
              <a:rPr lang="de-DE" sz="1250" b="1" dirty="0" err="1">
                <a:solidFill>
                  <a:srgbClr val="651948"/>
                </a:solidFill>
                <a:latin typeface="TheSansOffice" panose="020B0503040302060204" pitchFamily="34" charset="0"/>
              </a:rPr>
              <a:t>with</a:t>
            </a:r>
            <a:r>
              <a:rPr lang="de-DE" sz="1250" b="1" dirty="0">
                <a:solidFill>
                  <a:srgbClr val="651948"/>
                </a:solidFill>
                <a:latin typeface="TheSansOffice" panose="020B0503040302060204" pitchFamily="34" charset="0"/>
              </a:rPr>
              <a:t>:</a:t>
            </a:r>
          </a:p>
          <a:p>
            <a:r>
              <a:rPr lang="de-DE" sz="907" dirty="0">
                <a:latin typeface="TheSansOffice" panose="020B0503040302060204" pitchFamily="34" charset="0"/>
              </a:rPr>
              <a:t>	</a:t>
            </a:r>
            <a:br>
              <a:rPr lang="de-DE" sz="907" dirty="0">
                <a:latin typeface="TheSansOffice" panose="020B0503040302060204" pitchFamily="34" charset="0"/>
              </a:rPr>
            </a:br>
            <a:r>
              <a:rPr lang="de-DE" sz="907" dirty="0">
                <a:latin typeface="TheSansOffice" panose="020B0503040302060204" pitchFamily="34" charset="0"/>
              </a:rPr>
              <a:t>		</a:t>
            </a:r>
            <a:r>
              <a:rPr lang="de-DE" sz="817" b="1" dirty="0">
                <a:latin typeface="TheSansOffice" panose="020B0503040302060204" pitchFamily="34" charset="0"/>
              </a:rPr>
              <a:t>Valeria Lotti</a:t>
            </a:r>
            <a:br>
              <a:rPr lang="de-DE" sz="817" b="1" dirty="0">
                <a:latin typeface="TheSansOffice" panose="020B0503040302060204" pitchFamily="34" charset="0"/>
              </a:rPr>
            </a:br>
            <a:r>
              <a:rPr lang="de-DE" sz="817" dirty="0">
                <a:latin typeface="TheSansOffice" panose="020B0503040302060204" pitchFamily="34" charset="0"/>
              </a:rPr>
              <a:t>		</a:t>
            </a:r>
            <a:r>
              <a:rPr lang="de-DE" sz="817" dirty="0" err="1">
                <a:latin typeface="TheSansOffice" panose="020B0503040302060204" pitchFamily="34" charset="0"/>
              </a:rPr>
              <a:t>Lexxion</a:t>
            </a:r>
            <a:r>
              <a:rPr lang="de-DE" sz="817" dirty="0">
                <a:latin typeface="TheSansOffice" panose="020B0503040302060204" pitchFamily="34" charset="0"/>
              </a:rPr>
              <a:t> Publisher</a:t>
            </a:r>
          </a:p>
          <a:p>
            <a:r>
              <a:rPr lang="de-DE" sz="817" dirty="0">
                <a:latin typeface="TheSansOffice" panose="020B0503040302060204" pitchFamily="34" charset="0"/>
              </a:rPr>
              <a:t>		</a:t>
            </a:r>
            <a:r>
              <a:rPr lang="de-DE" sz="817" dirty="0" err="1">
                <a:latin typeface="TheSansOffice" panose="020B0503040302060204" pitchFamily="34" charset="0"/>
              </a:rPr>
              <a:t>Güntzelstr</a:t>
            </a:r>
            <a:r>
              <a:rPr lang="de-DE" sz="817" dirty="0">
                <a:latin typeface="TheSansOffice" panose="020B0503040302060204" pitchFamily="34" charset="0"/>
              </a:rPr>
              <a:t>. 63 | 10717 Berlin, Germany</a:t>
            </a:r>
          </a:p>
          <a:p>
            <a:r>
              <a:rPr lang="de-DE" sz="817" dirty="0">
                <a:latin typeface="TheSansOffice" panose="020B0503040302060204" pitchFamily="34" charset="0"/>
              </a:rPr>
              <a:t>		Phone: +49 (0)30-81 45 06-15</a:t>
            </a:r>
          </a:p>
          <a:p>
            <a:r>
              <a:rPr lang="fr-FR" sz="817" dirty="0">
                <a:latin typeface="TheSansOffice" panose="020B0503040302060204" pitchFamily="34" charset="0"/>
              </a:rPr>
              <a:t>		Fax: +49 (0)30-81 45 06-22</a:t>
            </a:r>
          </a:p>
          <a:p>
            <a:r>
              <a:rPr lang="de-DE" sz="817" dirty="0">
                <a:latin typeface="TheSansOffice" panose="020B0503040302060204" pitchFamily="34" charset="0"/>
              </a:rPr>
              <a:t>		</a:t>
            </a:r>
            <a:r>
              <a:rPr lang="de-DE" sz="817" dirty="0" err="1">
                <a:latin typeface="TheSansOffice" panose="020B0503040302060204" pitchFamily="34" charset="0"/>
              </a:rPr>
              <a:t>E-mail</a:t>
            </a:r>
            <a:r>
              <a:rPr lang="de-DE" sz="817" dirty="0">
                <a:latin typeface="TheSansOffice" panose="020B0503040302060204" pitchFamily="34" charset="0"/>
              </a:rPr>
              <a:t>: lotti@lexxion.eu</a:t>
            </a:r>
          </a:p>
          <a:p>
            <a:r>
              <a:rPr lang="de-DE" sz="817" dirty="0">
                <a:latin typeface="TheSansOffice" panose="020B0503040302060204" pitchFamily="34" charset="0"/>
              </a:rPr>
              <a:t>		online: www.lexxion.eu/events</a:t>
            </a:r>
            <a:endParaRPr lang="en-GB" sz="907" dirty="0">
              <a:latin typeface="TheSansOffice" panose="020B0503040302060204" pitchFamily="34" charset="0"/>
            </a:endParaRPr>
          </a:p>
          <a:p>
            <a:endParaRPr lang="de-DE" sz="907" dirty="0"/>
          </a:p>
          <a:p>
            <a:endParaRPr lang="de-DE" sz="817" dirty="0">
              <a:latin typeface="TheSansOffice" panose="020B0503040302060204" pitchFamily="34" charset="0"/>
            </a:endParaRPr>
          </a:p>
          <a:p>
            <a:r>
              <a:rPr lang="en-GB" sz="817" dirty="0">
                <a:latin typeface="TheSansOffice" panose="020B0503040302060204" pitchFamily="34" charset="0"/>
              </a:rPr>
              <a:t>___________________________________________________</a:t>
            </a:r>
          </a:p>
          <a:p>
            <a:r>
              <a:rPr lang="en-GB" sz="817" dirty="0">
                <a:latin typeface="TheSansOffice" panose="020B0503040302060204" pitchFamily="34" charset="0"/>
              </a:rPr>
              <a:t>Name </a:t>
            </a:r>
          </a:p>
          <a:p>
            <a:endParaRPr lang="en-GB" sz="817" dirty="0">
              <a:latin typeface="TheSansOffice" panose="020B0503040302060204" pitchFamily="34" charset="0"/>
            </a:endParaRPr>
          </a:p>
          <a:p>
            <a:r>
              <a:rPr lang="en-GB" sz="817" dirty="0">
                <a:latin typeface="TheSansOffice" panose="020B0503040302060204" pitchFamily="34" charset="0"/>
              </a:rPr>
              <a:t>___________________________________________________</a:t>
            </a:r>
          </a:p>
          <a:p>
            <a:r>
              <a:rPr lang="en-GB" sz="817" dirty="0">
                <a:latin typeface="TheSansOffice" panose="020B0503040302060204" pitchFamily="34" charset="0"/>
              </a:rPr>
              <a:t>Position, Department</a:t>
            </a:r>
          </a:p>
          <a:p>
            <a:endParaRPr lang="en-GB" sz="817" dirty="0">
              <a:latin typeface="TheSansOffice" panose="020B0503040302060204" pitchFamily="34" charset="0"/>
            </a:endParaRPr>
          </a:p>
          <a:p>
            <a:r>
              <a:rPr lang="en-GB" sz="817" dirty="0">
                <a:latin typeface="TheSansOffice" panose="020B0503040302060204" pitchFamily="34" charset="0"/>
              </a:rPr>
              <a:t>___________________________________________________</a:t>
            </a:r>
          </a:p>
          <a:p>
            <a:r>
              <a:rPr lang="en-GB" sz="817" dirty="0">
                <a:latin typeface="TheSansOffice" panose="020B0503040302060204" pitchFamily="34" charset="0"/>
              </a:rPr>
              <a:t>Company Name</a:t>
            </a:r>
          </a:p>
          <a:p>
            <a:endParaRPr lang="de-DE" sz="817" dirty="0">
              <a:latin typeface="TheSansOffice" panose="020B0503040302060204" pitchFamily="34" charset="0"/>
            </a:endParaRPr>
          </a:p>
          <a:p>
            <a:r>
              <a:rPr lang="en-GB" sz="817" dirty="0">
                <a:latin typeface="TheSansOffice" panose="020B0503040302060204" pitchFamily="34" charset="0"/>
              </a:rPr>
              <a:t>___________________________________________________</a:t>
            </a:r>
            <a:endParaRPr lang="de-DE" sz="817" dirty="0">
              <a:latin typeface="TheSansOffice" panose="020B0503040302060204" pitchFamily="34" charset="0"/>
            </a:endParaRPr>
          </a:p>
          <a:p>
            <a:r>
              <a:rPr lang="en-GB" sz="817" dirty="0">
                <a:latin typeface="TheSansOffice" panose="020B0503040302060204" pitchFamily="34" charset="0"/>
              </a:rPr>
              <a:t>Address</a:t>
            </a:r>
          </a:p>
          <a:p>
            <a:endParaRPr lang="en-GB" sz="817" dirty="0">
              <a:latin typeface="TheSansOffice" panose="020B0503040302060204" pitchFamily="34" charset="0"/>
            </a:endParaRPr>
          </a:p>
          <a:p>
            <a:r>
              <a:rPr lang="en-GB" sz="817" dirty="0">
                <a:latin typeface="TheSansOffice" panose="020B0503040302060204" pitchFamily="34" charset="0"/>
              </a:rPr>
              <a:t>___________________________________________________</a:t>
            </a:r>
          </a:p>
          <a:p>
            <a:endParaRPr lang="de-DE" sz="817" dirty="0">
              <a:latin typeface="TheSansOffice" panose="020B0503040302060204" pitchFamily="34" charset="0"/>
            </a:endParaRPr>
          </a:p>
          <a:p>
            <a:endParaRPr lang="de-DE" sz="817" dirty="0">
              <a:latin typeface="TheSansOffice" panose="020B0503040302060204" pitchFamily="34" charset="0"/>
            </a:endParaRPr>
          </a:p>
          <a:p>
            <a:r>
              <a:rPr lang="en-GB" sz="817" dirty="0">
                <a:latin typeface="TheSansOffice" panose="020B0503040302060204" pitchFamily="34" charset="0"/>
              </a:rPr>
              <a:t>___________________________________________________</a:t>
            </a:r>
            <a:endParaRPr lang="de-DE" sz="817" dirty="0">
              <a:latin typeface="TheSansOffice" panose="020B0503040302060204" pitchFamily="34" charset="0"/>
            </a:endParaRPr>
          </a:p>
          <a:p>
            <a:r>
              <a:rPr lang="en-GB" sz="817" dirty="0">
                <a:latin typeface="TheSansOffice" panose="020B0503040302060204" pitchFamily="34" charset="0"/>
              </a:rPr>
              <a:t>Phone, Fax			</a:t>
            </a:r>
          </a:p>
          <a:p>
            <a:endParaRPr lang="en-GB" sz="817" dirty="0">
              <a:latin typeface="TheSansOffice" panose="020B0503040302060204" pitchFamily="34" charset="0"/>
            </a:endParaRPr>
          </a:p>
          <a:p>
            <a:r>
              <a:rPr lang="en-GB" sz="817" dirty="0">
                <a:latin typeface="TheSansOffice" panose="020B0503040302060204" pitchFamily="34" charset="0"/>
              </a:rPr>
              <a:t>___________________________________________________</a:t>
            </a:r>
          </a:p>
          <a:p>
            <a:r>
              <a:rPr lang="en-GB" sz="817" dirty="0">
                <a:latin typeface="TheSansOffice" panose="020B0503040302060204" pitchFamily="34" charset="0"/>
              </a:rPr>
              <a:t>E-Mail     </a:t>
            </a:r>
          </a:p>
          <a:p>
            <a:endParaRPr lang="en-GB" sz="817" dirty="0">
              <a:latin typeface="TheSansOffice" panose="020B0503040302060204" pitchFamily="34" charset="0"/>
            </a:endParaRPr>
          </a:p>
          <a:p>
            <a:r>
              <a:rPr lang="en-GB" sz="817" dirty="0">
                <a:latin typeface="TheSansOffice" panose="020B0503040302060204" pitchFamily="34" charset="0"/>
              </a:rPr>
              <a:t>___________________________________________________</a:t>
            </a:r>
          </a:p>
          <a:p>
            <a:r>
              <a:rPr lang="en-GB" sz="817" dirty="0">
                <a:latin typeface="TheSansOffice" panose="020B0503040302060204" pitchFamily="34" charset="0"/>
              </a:rPr>
              <a:t>VAT Reg.-No.</a:t>
            </a:r>
          </a:p>
          <a:p>
            <a:endParaRPr lang="en-GB" sz="817" dirty="0">
              <a:latin typeface="TheSansOffice" panose="020B0503040302060204" pitchFamily="34" charset="0"/>
            </a:endParaRPr>
          </a:p>
          <a:p>
            <a:r>
              <a:rPr lang="en-GB" sz="817" dirty="0">
                <a:latin typeface="TheSansOffice" panose="020B0503040302060204" pitchFamily="34" charset="0"/>
              </a:rPr>
              <a:t>___________________________________________________</a:t>
            </a:r>
            <a:endParaRPr lang="de-DE" sz="817" dirty="0">
              <a:latin typeface="TheSansOffice" panose="020B0503040302060204" pitchFamily="34" charset="0"/>
            </a:endParaRPr>
          </a:p>
          <a:p>
            <a:r>
              <a:rPr lang="en-GB" sz="817" dirty="0">
                <a:latin typeface="TheSansOffice" panose="020B0503040302060204" pitchFamily="34" charset="0"/>
              </a:rPr>
              <a:t>Date, Signature</a:t>
            </a:r>
            <a:endParaRPr lang="de-DE" altLang="de-DE" sz="817" dirty="0">
              <a:latin typeface="TheSansOffice" panose="020B0503040302060204" pitchFamily="34" charset="0"/>
            </a:endParaRPr>
          </a:p>
        </p:txBody>
      </p:sp>
      <p:sp>
        <p:nvSpPr>
          <p:cNvPr id="32" name="Textfeld 31">
            <a:extLst>
              <a:ext uri="{FF2B5EF4-FFF2-40B4-BE49-F238E27FC236}">
                <a16:creationId xmlns:a16="http://schemas.microsoft.com/office/drawing/2014/main" id="{B4A604CA-1E42-8554-4F7A-E1668FF8A394}"/>
              </a:ext>
            </a:extLst>
          </p:cNvPr>
          <p:cNvSpPr txBox="1"/>
          <p:nvPr/>
        </p:nvSpPr>
        <p:spPr>
          <a:xfrm>
            <a:off x="-57411" y="9161565"/>
            <a:ext cx="6858000" cy="238710"/>
          </a:xfrm>
          <a:prstGeom prst="rect">
            <a:avLst/>
          </a:prstGeom>
          <a:noFill/>
        </p:spPr>
        <p:txBody>
          <a:bodyPr wrap="square" lIns="70603" tIns="35301" rIns="70603" bIns="35301" rtlCol="0">
            <a:spAutoFit/>
          </a:bodyPr>
          <a:lstStyle/>
          <a:p>
            <a:pPr algn="ctr"/>
            <a:r>
              <a:rPr lang="de-DE" sz="1088" dirty="0" err="1">
                <a:solidFill>
                  <a:srgbClr val="671C4B"/>
                </a:solidFill>
                <a:latin typeface="TheSansOffice" panose="020B0503040302060204" pitchFamily="34" charset="0"/>
                <a:cs typeface="Times New Roman" panose="02020603050405020304" pitchFamily="18" charset="0"/>
              </a:rPr>
              <a:t>For</a:t>
            </a:r>
            <a:r>
              <a:rPr lang="de-DE" sz="1088" dirty="0">
                <a:solidFill>
                  <a:srgbClr val="671C4B"/>
                </a:solidFill>
                <a:latin typeface="TheSansOffice" panose="020B0503040302060204" pitchFamily="34" charset="0"/>
                <a:cs typeface="Times New Roman" panose="02020603050405020304" pitchFamily="18" charset="0"/>
              </a:rPr>
              <a:t> </a:t>
            </a:r>
            <a:r>
              <a:rPr lang="de-DE" sz="1088" dirty="0" err="1">
                <a:solidFill>
                  <a:srgbClr val="671C4B"/>
                </a:solidFill>
                <a:latin typeface="TheSansOffice" panose="020B0503040302060204" pitchFamily="34" charset="0"/>
                <a:cs typeface="Times New Roman" panose="02020603050405020304" pitchFamily="18" charset="0"/>
              </a:rPr>
              <a:t>more</a:t>
            </a:r>
            <a:r>
              <a:rPr lang="de-DE" sz="1088" dirty="0">
                <a:solidFill>
                  <a:srgbClr val="671C4B"/>
                </a:solidFill>
                <a:latin typeface="TheSansOffice" panose="020B0503040302060204" pitchFamily="34" charset="0"/>
                <a:cs typeface="Times New Roman" panose="02020603050405020304" pitchFamily="18" charset="0"/>
              </a:rPr>
              <a:t> </a:t>
            </a:r>
            <a:r>
              <a:rPr lang="de-DE" sz="1088" dirty="0" err="1">
                <a:solidFill>
                  <a:srgbClr val="671C4B"/>
                </a:solidFill>
                <a:latin typeface="TheSansOffice" panose="020B0503040302060204" pitchFamily="34" charset="0"/>
                <a:cs typeface="Times New Roman" panose="02020603050405020304" pitchFamily="18" charset="0"/>
              </a:rPr>
              <a:t>information</a:t>
            </a:r>
            <a:r>
              <a:rPr lang="de-DE" sz="1088" dirty="0">
                <a:solidFill>
                  <a:srgbClr val="671C4B"/>
                </a:solidFill>
                <a:latin typeface="TheSansOffice" panose="020B0503040302060204" pitchFamily="34" charset="0"/>
                <a:cs typeface="Times New Roman" panose="02020603050405020304" pitchFamily="18" charset="0"/>
              </a:rPr>
              <a:t> on </a:t>
            </a:r>
            <a:r>
              <a:rPr lang="de-DE" sz="1088" dirty="0" err="1">
                <a:solidFill>
                  <a:srgbClr val="671C4B"/>
                </a:solidFill>
                <a:latin typeface="TheSansOffice" panose="020B0503040302060204" pitchFamily="34" charset="0"/>
                <a:cs typeface="Times New Roman" panose="02020603050405020304" pitchFamily="18" charset="0"/>
              </a:rPr>
              <a:t>any</a:t>
            </a:r>
            <a:r>
              <a:rPr lang="de-DE" sz="1088" dirty="0">
                <a:solidFill>
                  <a:srgbClr val="671C4B"/>
                </a:solidFill>
                <a:latin typeface="TheSansOffice" panose="020B0503040302060204" pitchFamily="34" charset="0"/>
                <a:cs typeface="Times New Roman" panose="02020603050405020304" pitchFamily="18" charset="0"/>
              </a:rPr>
              <a:t> </a:t>
            </a:r>
            <a:r>
              <a:rPr lang="de-DE" sz="1088" dirty="0" err="1">
                <a:solidFill>
                  <a:srgbClr val="671C4B"/>
                </a:solidFill>
                <a:latin typeface="TheSansOffice" panose="020B0503040302060204" pitchFamily="34" charset="0"/>
                <a:cs typeface="Times New Roman" panose="02020603050405020304" pitchFamily="18" charset="0"/>
              </a:rPr>
              <a:t>of</a:t>
            </a:r>
            <a:r>
              <a:rPr lang="de-DE" sz="1088" dirty="0">
                <a:solidFill>
                  <a:srgbClr val="671C4B"/>
                </a:solidFill>
                <a:latin typeface="TheSansOffice" panose="020B0503040302060204" pitchFamily="34" charset="0"/>
                <a:cs typeface="Times New Roman" panose="02020603050405020304" pitchFamily="18" charset="0"/>
              </a:rPr>
              <a:t> </a:t>
            </a:r>
            <a:r>
              <a:rPr lang="de-DE" sz="1088" dirty="0" err="1">
                <a:solidFill>
                  <a:srgbClr val="671C4B"/>
                </a:solidFill>
                <a:latin typeface="TheSansOffice" panose="020B0503040302060204" pitchFamily="34" charset="0"/>
                <a:cs typeface="Times New Roman" panose="02020603050405020304" pitchFamily="18" charset="0"/>
              </a:rPr>
              <a:t>our</a:t>
            </a:r>
            <a:r>
              <a:rPr lang="de-DE" sz="1088" dirty="0">
                <a:solidFill>
                  <a:srgbClr val="671C4B"/>
                </a:solidFill>
                <a:latin typeface="TheSansOffice" panose="020B0503040302060204" pitchFamily="34" charset="0"/>
                <a:cs typeface="Times New Roman" panose="02020603050405020304" pitchFamily="18" charset="0"/>
              </a:rPr>
              <a:t> </a:t>
            </a:r>
            <a:r>
              <a:rPr lang="de-DE" sz="1088" dirty="0" err="1">
                <a:solidFill>
                  <a:srgbClr val="671C4B"/>
                </a:solidFill>
                <a:latin typeface="TheSansOffice" panose="020B0503040302060204" pitchFamily="34" charset="0"/>
                <a:cs typeface="Times New Roman" panose="02020603050405020304" pitchFamily="18" charset="0"/>
              </a:rPr>
              <a:t>events</a:t>
            </a:r>
            <a:r>
              <a:rPr lang="de-DE" sz="1088" dirty="0">
                <a:solidFill>
                  <a:srgbClr val="671C4B"/>
                </a:solidFill>
                <a:latin typeface="TheSansOffice" panose="020B0503040302060204" pitchFamily="34" charset="0"/>
                <a:cs typeface="Times New Roman" panose="02020603050405020304" pitchFamily="18" charset="0"/>
              </a:rPr>
              <a:t>, </a:t>
            </a:r>
            <a:r>
              <a:rPr lang="de-DE" sz="1088" dirty="0" err="1">
                <a:solidFill>
                  <a:srgbClr val="671C4B"/>
                </a:solidFill>
                <a:latin typeface="TheSansOffice" panose="020B0503040302060204" pitchFamily="34" charset="0"/>
                <a:cs typeface="Times New Roman" panose="02020603050405020304" pitchFamily="18" charset="0"/>
              </a:rPr>
              <a:t>please</a:t>
            </a:r>
            <a:r>
              <a:rPr lang="de-DE" sz="1088" dirty="0">
                <a:solidFill>
                  <a:srgbClr val="671C4B"/>
                </a:solidFill>
                <a:latin typeface="TheSansOffice" panose="020B0503040302060204" pitchFamily="34" charset="0"/>
                <a:cs typeface="Times New Roman" panose="02020603050405020304" pitchFamily="18" charset="0"/>
              </a:rPr>
              <a:t> </a:t>
            </a:r>
            <a:r>
              <a:rPr lang="de-DE" sz="1088" dirty="0" err="1">
                <a:solidFill>
                  <a:srgbClr val="671C4B"/>
                </a:solidFill>
                <a:latin typeface="TheSansOffice" panose="020B0503040302060204" pitchFamily="34" charset="0"/>
                <a:cs typeface="Times New Roman" panose="02020603050405020304" pitchFamily="18" charset="0"/>
              </a:rPr>
              <a:t>visit</a:t>
            </a:r>
            <a:r>
              <a:rPr lang="de-DE" sz="1088" dirty="0">
                <a:solidFill>
                  <a:srgbClr val="671C4B"/>
                </a:solidFill>
                <a:latin typeface="TheSansOffice" panose="020B0503040302060204" pitchFamily="34" charset="0"/>
                <a:cs typeface="Times New Roman" panose="02020603050405020304" pitchFamily="18" charset="0"/>
              </a:rPr>
              <a:t>: </a:t>
            </a:r>
            <a:r>
              <a:rPr lang="de-DE" sz="1088" b="1" dirty="0">
                <a:solidFill>
                  <a:srgbClr val="671C4B"/>
                </a:solidFill>
                <a:latin typeface="TheSansOffice" panose="020B0503040302060204" pitchFamily="34" charset="0"/>
                <a:cs typeface="Times New Roman" panose="02020603050405020304" pitchFamily="18" charset="0"/>
              </a:rPr>
              <a:t>www.lexxion.eu</a:t>
            </a:r>
            <a:endParaRPr lang="de-DE" sz="1633" b="1" dirty="0">
              <a:solidFill>
                <a:srgbClr val="671C4B"/>
              </a:solidFill>
              <a:latin typeface="TheSansOffice" panose="020B0503040302060204" pitchFamily="34" charset="0"/>
              <a:cs typeface="Times New Roman" panose="02020603050405020304" pitchFamily="18" charset="0"/>
            </a:endParaRPr>
          </a:p>
        </p:txBody>
      </p:sp>
      <p:sp>
        <p:nvSpPr>
          <p:cNvPr id="15" name="Ellipse 14">
            <a:extLst>
              <a:ext uri="{FF2B5EF4-FFF2-40B4-BE49-F238E27FC236}">
                <a16:creationId xmlns:a16="http://schemas.microsoft.com/office/drawing/2014/main" id="{4A328FCE-074B-BC2B-8DCF-C6120AB45E4B}"/>
              </a:ext>
            </a:extLst>
          </p:cNvPr>
          <p:cNvSpPr/>
          <p:nvPr/>
        </p:nvSpPr>
        <p:spPr>
          <a:xfrm>
            <a:off x="598280" y="505725"/>
            <a:ext cx="41476" cy="414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a:p>
        </p:txBody>
      </p:sp>
      <p:sp>
        <p:nvSpPr>
          <p:cNvPr id="16" name="Ellipse 15">
            <a:extLst>
              <a:ext uri="{FF2B5EF4-FFF2-40B4-BE49-F238E27FC236}">
                <a16:creationId xmlns:a16="http://schemas.microsoft.com/office/drawing/2014/main" id="{338DBFCE-80B2-60EB-371F-C55A1796E8EC}"/>
              </a:ext>
            </a:extLst>
          </p:cNvPr>
          <p:cNvSpPr/>
          <p:nvPr/>
        </p:nvSpPr>
        <p:spPr>
          <a:xfrm>
            <a:off x="598280" y="568008"/>
            <a:ext cx="41476" cy="414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a:p>
        </p:txBody>
      </p:sp>
      <p:pic>
        <p:nvPicPr>
          <p:cNvPr id="5" name="Grafik 4">
            <a:extLst>
              <a:ext uri="{FF2B5EF4-FFF2-40B4-BE49-F238E27FC236}">
                <a16:creationId xmlns:a16="http://schemas.microsoft.com/office/drawing/2014/main" id="{B76BBA28-734F-2DE3-6DE7-1AE75CB6ECC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05542" y="2083282"/>
            <a:ext cx="827458" cy="827458"/>
          </a:xfrm>
          <a:prstGeom prst="rect">
            <a:avLst/>
          </a:prstGeom>
        </p:spPr>
      </p:pic>
      <p:sp>
        <p:nvSpPr>
          <p:cNvPr id="2" name="Rechteck 1">
            <a:extLst>
              <a:ext uri="{FF2B5EF4-FFF2-40B4-BE49-F238E27FC236}">
                <a16:creationId xmlns:a16="http://schemas.microsoft.com/office/drawing/2014/main" id="{5E455F38-BDF2-C992-6C31-166FDC3C6248}"/>
              </a:ext>
            </a:extLst>
          </p:cNvPr>
          <p:cNvSpPr/>
          <p:nvPr/>
        </p:nvSpPr>
        <p:spPr>
          <a:xfrm>
            <a:off x="-15008" y="453894"/>
            <a:ext cx="6858000" cy="898319"/>
          </a:xfrm>
          <a:prstGeom prst="rect">
            <a:avLst/>
          </a:prstGeom>
          <a:solidFill>
            <a:srgbClr val="671C4B"/>
          </a:solidFill>
          <a:ln>
            <a:noFill/>
          </a:ln>
        </p:spPr>
        <p:style>
          <a:lnRef idx="2">
            <a:schemeClr val="accent1">
              <a:shade val="50000"/>
            </a:schemeClr>
          </a:lnRef>
          <a:fillRef idx="1">
            <a:schemeClr val="accent1"/>
          </a:fillRef>
          <a:effectRef idx="0">
            <a:schemeClr val="accent1"/>
          </a:effectRef>
          <a:fontRef idx="minor">
            <a:schemeClr val="lt1"/>
          </a:fontRef>
        </p:style>
        <p:txBody>
          <a:bodyPr lIns="70603" tIns="35301" rIns="70603" bIns="35301" rtlCol="0" anchor="ctr"/>
          <a:lstStyle/>
          <a:p>
            <a:pPr algn="ctr"/>
            <a:endParaRPr lang="de-DE" sz="1778" dirty="0"/>
          </a:p>
        </p:txBody>
      </p:sp>
      <p:sp>
        <p:nvSpPr>
          <p:cNvPr id="3" name="Textfeld 2">
            <a:extLst>
              <a:ext uri="{FF2B5EF4-FFF2-40B4-BE49-F238E27FC236}">
                <a16:creationId xmlns:a16="http://schemas.microsoft.com/office/drawing/2014/main" id="{43A8B812-7ADA-CC6B-50A1-418634048C85}"/>
              </a:ext>
            </a:extLst>
          </p:cNvPr>
          <p:cNvSpPr txBox="1"/>
          <p:nvPr/>
        </p:nvSpPr>
        <p:spPr>
          <a:xfrm>
            <a:off x="141494" y="505725"/>
            <a:ext cx="6092484" cy="792258"/>
          </a:xfrm>
          <a:prstGeom prst="rect">
            <a:avLst/>
          </a:prstGeom>
          <a:noFill/>
        </p:spPr>
        <p:txBody>
          <a:bodyPr wrap="square" lIns="70603" tIns="35301" rIns="70603" bIns="35301" rtlCol="0">
            <a:spAutoFit/>
          </a:bodyPr>
          <a:lstStyle/>
          <a:p>
            <a:r>
              <a:rPr lang="en-US" b="1" dirty="0">
                <a:solidFill>
                  <a:schemeClr val="bg1"/>
                </a:solidFill>
                <a:latin typeface="TheSansOffice" panose="020B0503040302060204" pitchFamily="34" charset="0"/>
              </a:rPr>
              <a:t>Indicators, Monitoring and Evaluation of EU Funds</a:t>
            </a:r>
            <a:br>
              <a:rPr lang="en-US" sz="1431" b="1" dirty="0">
                <a:solidFill>
                  <a:schemeClr val="bg1"/>
                </a:solidFill>
                <a:latin typeface="TheSansOffice" panose="020B0503040302060204" pitchFamily="34" charset="0"/>
                <a:cs typeface="Times New Roman" panose="02020603050405020304" pitchFamily="18" charset="0"/>
              </a:rPr>
            </a:br>
            <a:r>
              <a:rPr lang="en-US" sz="1252" dirty="0">
                <a:solidFill>
                  <a:schemeClr val="bg1"/>
                </a:solidFill>
                <a:latin typeface="TheSansOffice" panose="020B0503040302060204" pitchFamily="34" charset="0"/>
                <a:cs typeface="Times New Roman" panose="02020603050405020304" pitchFamily="18" charset="0"/>
              </a:rPr>
              <a:t>9</a:t>
            </a:r>
            <a:r>
              <a:rPr lang="en-GB" sz="1252" dirty="0">
                <a:solidFill>
                  <a:schemeClr val="bg1"/>
                </a:solidFill>
                <a:latin typeface="TheSansOffice" panose="020B0503040302060204" pitchFamily="34" charset="0"/>
                <a:cs typeface="Times New Roman" panose="02020603050405020304" pitchFamily="18" charset="0"/>
              </a:rPr>
              <a:t> -10 October 2025 | Naples</a:t>
            </a:r>
            <a:r>
              <a:rPr lang="de-DE" sz="1252" dirty="0">
                <a:solidFill>
                  <a:schemeClr val="bg1"/>
                </a:solidFill>
                <a:latin typeface="TheSansOffice" panose="020B0503040302060204" pitchFamily="34" charset="0"/>
                <a:cs typeface="Times New Roman" panose="02020603050405020304" pitchFamily="18" charset="0"/>
              </a:rPr>
              <a:t> &amp; Online</a:t>
            </a:r>
            <a:br>
              <a:rPr lang="en-GB" sz="358" dirty="0">
                <a:solidFill>
                  <a:schemeClr val="bg1"/>
                </a:solidFill>
                <a:latin typeface="TheSansOffice" panose="020B0503040302060204" pitchFamily="34" charset="0"/>
                <a:cs typeface="Times New Roman" panose="02020603050405020304" pitchFamily="18" charset="0"/>
              </a:rPr>
            </a:br>
            <a:r>
              <a:rPr lang="de-DE" sz="1633" b="1" dirty="0">
                <a:solidFill>
                  <a:schemeClr val="bg1"/>
                </a:solidFill>
                <a:latin typeface="TheSansOffice" panose="020B0503040302060204" pitchFamily="34" charset="0"/>
                <a:cs typeface="Times New Roman" panose="02020603050405020304" pitchFamily="18" charset="0"/>
              </a:rPr>
              <a:t>Register</a:t>
            </a:r>
            <a:endParaRPr lang="de-DE" sz="1815" b="1" dirty="0">
              <a:solidFill>
                <a:schemeClr val="bg1"/>
              </a:solidFill>
              <a:latin typeface="TheSansOffice" panose="020B050304030206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CC736F2F-58DD-7D47-9D4F-0354040696E2}"/>
              </a:ext>
            </a:extLst>
          </p:cNvPr>
          <p:cNvSpPr txBox="1">
            <a:spLocks noChangeArrowheads="1"/>
          </p:cNvSpPr>
          <p:nvPr/>
        </p:nvSpPr>
        <p:spPr bwMode="auto">
          <a:xfrm>
            <a:off x="180128" y="1698272"/>
            <a:ext cx="3412254" cy="3970108"/>
          </a:xfrm>
          <a:prstGeom prst="rect">
            <a:avLst/>
          </a:prstGeom>
          <a:noFill/>
          <a:ln>
            <a:noFill/>
          </a:ln>
          <a:effectLst/>
        </p:spPr>
        <p:txBody>
          <a:bodyPr vert="horz" wrap="square" lIns="82953" tIns="41476" rIns="82953" bIns="41476" numCol="1" anchor="t" anchorCtr="0" compatLnSpc="1">
            <a:prstTxWarp prst="textNoShape">
              <a:avLst/>
            </a:prstTxWarp>
          </a:bodyPr>
          <a:lstStyle/>
          <a:p>
            <a:pPr defTabSz="977872"/>
            <a:r>
              <a:rPr lang="fr-FR" sz="1252" b="1" dirty="0">
                <a:solidFill>
                  <a:srgbClr val="671C4B"/>
                </a:solidFill>
                <a:latin typeface="TheSansOffice" panose="020B0503040302060204" pitchFamily="34" charset="0"/>
              </a:rPr>
              <a:t>Venue</a:t>
            </a:r>
          </a:p>
          <a:p>
            <a:pPr defTabSz="977872"/>
            <a:r>
              <a:rPr lang="fr-FR" sz="984" b="1" dirty="0">
                <a:latin typeface="TheSansOffice" panose="020B0503040302060204" pitchFamily="34" charset="0"/>
              </a:rPr>
              <a:t>Exclusive Venue in the Centre of Naples</a:t>
            </a:r>
            <a:endParaRPr lang="nl-NL" sz="984" dirty="0">
              <a:latin typeface="TheSansOffice" panose="020B0503040302060204" pitchFamily="34" charset="0"/>
            </a:endParaRPr>
          </a:p>
          <a:p>
            <a:pPr defTabSz="977872"/>
            <a:endParaRPr lang="fr-FR" sz="984" dirty="0">
              <a:latin typeface="TheSansOffice" panose="020B0503040302060204" pitchFamily="34" charset="0"/>
            </a:endParaRPr>
          </a:p>
          <a:p>
            <a:pPr defTabSz="977872"/>
            <a:endParaRPr lang="fr-FR" sz="817" dirty="0">
              <a:latin typeface="TheSansOffice" panose="020B0503040302060204" pitchFamily="34" charset="0"/>
            </a:endParaRPr>
          </a:p>
          <a:p>
            <a:r>
              <a:rPr lang="fr-FR" sz="1073" b="1" dirty="0">
                <a:solidFill>
                  <a:srgbClr val="651948"/>
                </a:solidFill>
                <a:latin typeface="TheSansOffice" panose="020B0503040302060204" pitchFamily="34" charset="0"/>
              </a:rPr>
              <a:t>Participation </a:t>
            </a:r>
            <a:r>
              <a:rPr lang="fr-FR" sz="1073" b="1" dirty="0" err="1">
                <a:solidFill>
                  <a:srgbClr val="651948"/>
                </a:solidFill>
                <a:latin typeface="TheSansOffice" panose="020B0503040302060204" pitchFamily="34" charset="0"/>
              </a:rPr>
              <a:t>fee</a:t>
            </a:r>
            <a:r>
              <a:rPr lang="fr-FR" sz="1073" b="1" dirty="0">
                <a:solidFill>
                  <a:srgbClr val="651948"/>
                </a:solidFill>
                <a:latin typeface="TheSansOffice" panose="020B0503040302060204" pitchFamily="34" charset="0"/>
              </a:rPr>
              <a:t> face-to-face in Naples</a:t>
            </a:r>
            <a:br>
              <a:rPr lang="fr-FR" sz="1073" b="1" dirty="0">
                <a:solidFill>
                  <a:srgbClr val="651948"/>
                </a:solidFill>
                <a:latin typeface="TheSansOffice" panose="020B0503040302060204" pitchFamily="34" charset="0"/>
              </a:rPr>
            </a:br>
            <a:endParaRPr lang="en-GB" sz="805" dirty="0">
              <a:latin typeface="TheSansOffice" panose="020B0503040302060204" pitchFamily="34" charset="0"/>
            </a:endParaRPr>
          </a:p>
          <a:p>
            <a:r>
              <a:rPr lang="en-GB" sz="984" dirty="0">
                <a:latin typeface="TheSansOffice" panose="020B0503040302060204" pitchFamily="34" charset="0"/>
              </a:rPr>
              <a:t>□  YES, I would like to participate for the reduced fee for public authorities and full-time academics: </a:t>
            </a:r>
            <a:r>
              <a:rPr lang="en-GB" sz="984" b="1" dirty="0">
                <a:latin typeface="TheSansOffice" panose="020B0503040302060204" pitchFamily="34" charset="0"/>
              </a:rPr>
              <a:t>EUR 1.240,- </a:t>
            </a:r>
            <a:r>
              <a:rPr lang="en-GB" sz="984" dirty="0">
                <a:latin typeface="TheSansOffice" panose="020B0503040302060204" pitchFamily="34" charset="0"/>
              </a:rPr>
              <a:t>(excl. VAT).</a:t>
            </a:r>
          </a:p>
          <a:p>
            <a:endParaRPr lang="en-GB" sz="805" dirty="0">
              <a:latin typeface="TheSansOffice" panose="020B0503040302060204" pitchFamily="34" charset="0"/>
            </a:endParaRPr>
          </a:p>
          <a:p>
            <a:r>
              <a:rPr lang="en-GB" sz="984" dirty="0">
                <a:latin typeface="TheSansOffice" panose="020B0503040302060204" pitchFamily="34" charset="0"/>
              </a:rPr>
              <a:t>□  YES, I would like to participate for the regular fee of </a:t>
            </a:r>
            <a:r>
              <a:rPr lang="en-GB" sz="984" b="1" dirty="0">
                <a:latin typeface="TheSansOffice" panose="020B0503040302060204" pitchFamily="34" charset="0"/>
              </a:rPr>
              <a:t>EUR 1.640,- </a:t>
            </a:r>
            <a:r>
              <a:rPr lang="en-GB" sz="984" dirty="0">
                <a:latin typeface="TheSansOffice" panose="020B0503040302060204" pitchFamily="34" charset="0"/>
              </a:rPr>
              <a:t>(excl. VAT).</a:t>
            </a:r>
          </a:p>
          <a:p>
            <a:endParaRPr lang="en-GB" sz="984" dirty="0">
              <a:latin typeface="TheSansOffice" panose="020B0503040302060204" pitchFamily="34" charset="0"/>
            </a:endParaRPr>
          </a:p>
          <a:p>
            <a:endParaRPr lang="en-GB" sz="805" dirty="0">
              <a:latin typeface="TheSansOffice" panose="020B0503040302060204" pitchFamily="34" charset="0"/>
            </a:endParaRPr>
          </a:p>
          <a:p>
            <a:r>
              <a:rPr lang="fr-FR" sz="1073" b="1" dirty="0">
                <a:solidFill>
                  <a:srgbClr val="651948"/>
                </a:solidFill>
                <a:latin typeface="TheSansOffice" panose="020B0503040302060204" pitchFamily="34" charset="0"/>
              </a:rPr>
              <a:t>Participation </a:t>
            </a:r>
            <a:r>
              <a:rPr lang="fr-FR" sz="1073" b="1" dirty="0" err="1">
                <a:solidFill>
                  <a:srgbClr val="651948"/>
                </a:solidFill>
                <a:latin typeface="TheSansOffice" panose="020B0503040302060204" pitchFamily="34" charset="0"/>
              </a:rPr>
              <a:t>fee</a:t>
            </a:r>
            <a:r>
              <a:rPr lang="fr-FR" sz="1073" b="1" dirty="0">
                <a:solidFill>
                  <a:srgbClr val="651948"/>
                </a:solidFill>
                <a:latin typeface="TheSansOffice" panose="020B0503040302060204" pitchFamily="34" charset="0"/>
              </a:rPr>
              <a:t> </a:t>
            </a:r>
            <a:r>
              <a:rPr lang="de-DE" sz="1073" b="1" dirty="0">
                <a:solidFill>
                  <a:srgbClr val="651948"/>
                </a:solidFill>
                <a:latin typeface="TheSansOffice" panose="020B0503040302060204" pitchFamily="34" charset="0"/>
              </a:rPr>
              <a:t>online </a:t>
            </a:r>
          </a:p>
          <a:p>
            <a:endParaRPr lang="en-GB" sz="939" dirty="0">
              <a:latin typeface="TheSansOffice" panose="020B0503040302060204" pitchFamily="34" charset="0"/>
            </a:endParaRPr>
          </a:p>
          <a:p>
            <a:r>
              <a:rPr lang="en-GB" sz="984" dirty="0">
                <a:latin typeface="TheSansOffice" panose="020B0503040302060204" pitchFamily="34" charset="0"/>
              </a:rPr>
              <a:t>□  YES, I would like to participate for the reduced fee for public authorities and full-time academics </a:t>
            </a:r>
            <a:r>
              <a:rPr lang="en-GB" sz="984" b="1" dirty="0">
                <a:latin typeface="TheSansOffice" panose="020B0503040302060204" pitchFamily="34" charset="0"/>
              </a:rPr>
              <a:t>EUR 890,- </a:t>
            </a:r>
            <a:r>
              <a:rPr lang="en-GB" sz="984" dirty="0">
                <a:latin typeface="TheSansOffice" panose="020B0503040302060204" pitchFamily="34" charset="0"/>
              </a:rPr>
              <a:t>(excl. VAT).</a:t>
            </a:r>
          </a:p>
          <a:p>
            <a:endParaRPr lang="en-GB" sz="939" dirty="0">
              <a:latin typeface="TheSansOffice" panose="020B0503040302060204" pitchFamily="34" charset="0"/>
            </a:endParaRPr>
          </a:p>
          <a:p>
            <a:r>
              <a:rPr lang="en-GB" sz="984" dirty="0">
                <a:latin typeface="TheSansOffice" panose="020B0503040302060204" pitchFamily="34" charset="0"/>
              </a:rPr>
              <a:t>□  YES, I would like to participate for the regular fee of </a:t>
            </a:r>
            <a:r>
              <a:rPr lang="en-GB" sz="984" b="1" dirty="0">
                <a:latin typeface="TheSansOffice" panose="020B0503040302060204" pitchFamily="34" charset="0"/>
              </a:rPr>
              <a:t>EUR 1.090,- </a:t>
            </a:r>
            <a:r>
              <a:rPr lang="en-GB" sz="984" dirty="0">
                <a:latin typeface="TheSansOffice" panose="020B0503040302060204" pitchFamily="34" charset="0"/>
              </a:rPr>
              <a:t>(excl. VAT).</a:t>
            </a:r>
          </a:p>
          <a:p>
            <a:endParaRPr lang="en-GB" sz="805" dirty="0">
              <a:latin typeface="TheSansOffice" panose="020B0503040302060204" pitchFamily="34" charset="0"/>
            </a:endParaRPr>
          </a:p>
          <a:p>
            <a:endParaRPr lang="en-GB" sz="805" dirty="0">
              <a:latin typeface="TheSansOffice" panose="020B0503040302060204" pitchFamily="34" charset="0"/>
            </a:endParaRPr>
          </a:p>
          <a:p>
            <a:pPr algn="just"/>
            <a:r>
              <a:rPr lang="en-US" sz="984" dirty="0"/>
              <a:t>*</a:t>
            </a:r>
            <a:r>
              <a:rPr lang="en-US" sz="984" dirty="0">
                <a:latin typeface="TheSansOffice" panose="020B0503040302060204" pitchFamily="34" charset="0"/>
              </a:rPr>
              <a:t>VAT will be added if applicable</a:t>
            </a:r>
          </a:p>
          <a:p>
            <a:pPr algn="just"/>
            <a:endParaRPr lang="en-US" sz="984" dirty="0">
              <a:latin typeface="TheSansOffice" panose="020B0503040302060204" pitchFamily="34" charset="0"/>
            </a:endParaRPr>
          </a:p>
          <a:p>
            <a:pPr>
              <a:tabLst>
                <a:tab pos="977872" algn="l"/>
              </a:tabLst>
            </a:pPr>
            <a:endParaRPr lang="en-GB" sz="817" b="1" dirty="0">
              <a:latin typeface="TheSansOffice" panose="020B0503040302060204" pitchFamily="34" charset="0"/>
            </a:endParaRPr>
          </a:p>
          <a:p>
            <a:pPr>
              <a:tabLst>
                <a:tab pos="977872" algn="l"/>
              </a:tabLst>
            </a:pPr>
            <a:endParaRPr lang="en-GB" sz="817" b="1" dirty="0">
              <a:latin typeface="TheSansOffice" panose="020B0503040302060204" pitchFamily="34" charset="0"/>
            </a:endParaRPr>
          </a:p>
          <a:p>
            <a:pPr>
              <a:tabLst>
                <a:tab pos="977872" algn="l"/>
              </a:tabLst>
            </a:pPr>
            <a:endParaRPr lang="en-GB" sz="817" b="1" dirty="0">
              <a:latin typeface="TheSansOffice" panose="020B0503040302060204" pitchFamily="34" charset="0"/>
            </a:endParaRPr>
          </a:p>
          <a:p>
            <a:pPr>
              <a:tabLst>
                <a:tab pos="977872" algn="l"/>
              </a:tabLst>
            </a:pPr>
            <a:r>
              <a:rPr lang="en-US" sz="800" dirty="0">
                <a:solidFill>
                  <a:srgbClr val="651948"/>
                </a:solidFill>
                <a:latin typeface="TheSansOffice" panose="020B0503040302060204" pitchFamily="34" charset="0"/>
              </a:rPr>
              <a:t>Cancellations</a:t>
            </a:r>
            <a:r>
              <a:rPr lang="en-US" sz="800" dirty="0">
                <a:latin typeface="TheSansOffice" panose="020B0503040302060204" pitchFamily="34" charset="0"/>
              </a:rPr>
              <a:t>	</a:t>
            </a:r>
            <a:endParaRPr lang="de-DE" sz="800" dirty="0">
              <a:latin typeface="TheSansOffice" panose="020B0503040302060204" pitchFamily="34" charset="0"/>
            </a:endParaRPr>
          </a:p>
          <a:p>
            <a:pPr algn="just"/>
            <a:br>
              <a:rPr lang="en-US" sz="800" dirty="0"/>
            </a:br>
            <a:r>
              <a:rPr lang="en-US" sz="600" dirty="0">
                <a:latin typeface="TheSansOffice" panose="020B0503040302060204" pitchFamily="34" charset="0"/>
              </a:rPr>
              <a:t>The cancellation of participation must be in writing and is possible free of charge up to 14 days before the start of the event. In case of no-show or cancellation later than two weeks before the date of the event, the entire event price plus VAT is due. </a:t>
            </a:r>
            <a:r>
              <a:rPr lang="en-US" sz="600" dirty="0" err="1">
                <a:latin typeface="TheSansOffice" panose="020B0503040302060204" pitchFamily="34" charset="0"/>
              </a:rPr>
              <a:t>Lexxion</a:t>
            </a:r>
            <a:r>
              <a:rPr lang="en-US" sz="600" dirty="0">
                <a:latin typeface="TheSansOffice" panose="020B0503040302060204" pitchFamily="34" charset="0"/>
              </a:rPr>
              <a:t> is happy to accept a replacement participant at no extra costs. The customer is free to prove that </a:t>
            </a:r>
            <a:r>
              <a:rPr lang="en-US" sz="600" dirty="0" err="1">
                <a:latin typeface="TheSansOffice" panose="020B0503040302060204" pitchFamily="34" charset="0"/>
              </a:rPr>
              <a:t>Lexxion</a:t>
            </a:r>
            <a:r>
              <a:rPr lang="en-US" sz="600" dirty="0">
                <a:latin typeface="TheSansOffice" panose="020B0503040302060204" pitchFamily="34" charset="0"/>
              </a:rPr>
              <a:t> suffered no or minor damages. </a:t>
            </a:r>
          </a:p>
          <a:p>
            <a:pPr algn="just"/>
            <a:endParaRPr lang="en-US" sz="600" dirty="0">
              <a:latin typeface="TheSansOffice" panose="020B0503040302060204" pitchFamily="34" charset="0"/>
            </a:endParaRPr>
          </a:p>
          <a:p>
            <a:pPr algn="just"/>
            <a:r>
              <a:rPr lang="en-US" sz="600" dirty="0">
                <a:latin typeface="TheSansOffice" panose="020B0503040302060204" pitchFamily="34" charset="0"/>
              </a:rPr>
              <a:t>The cancellation of registrations for our online events (live events) must be made in writing and is possible free of charge up to 14 calendar days before the event begins. In case of absence or cancellation later than 14 calendar days before the start of the online event, the entire event price plus VAT will be due. </a:t>
            </a:r>
            <a:r>
              <a:rPr lang="en-US" sz="600" dirty="0" err="1">
                <a:latin typeface="TheSansOffice" panose="020B0503040302060204" pitchFamily="34" charset="0"/>
              </a:rPr>
              <a:t>Lexxion</a:t>
            </a:r>
            <a:r>
              <a:rPr lang="en-US" sz="600" dirty="0">
                <a:latin typeface="TheSansOffice" panose="020B0503040302060204" pitchFamily="34" charset="0"/>
              </a:rPr>
              <a:t> will gladly accept a replacement participant at no additional cost. Subject to the right of cancel to consumers in § 11 and the possibility to cancel registrations for online events in No. 1, withdrawals and cancellations are excluded when purchasing digital contents. This also applies to access to recordings of past online events (on-demand purchase of online events). </a:t>
            </a:r>
            <a:r>
              <a:rPr lang="en-US" sz="600" dirty="0" err="1">
                <a:latin typeface="TheSansOffice" panose="020B0503040302060204" pitchFamily="34" charset="0"/>
              </a:rPr>
              <a:t>Lexxion</a:t>
            </a:r>
            <a:r>
              <a:rPr lang="en-US" sz="600" dirty="0">
                <a:latin typeface="TheSansOffice" panose="020B0503040302060204" pitchFamily="34" charset="0"/>
              </a:rPr>
              <a:t> reserves the right to replace announced speakers with others and to make necessary changes to the event </a:t>
            </a:r>
            <a:r>
              <a:rPr lang="en-US" sz="600" dirty="0" err="1">
                <a:latin typeface="TheSansOffice" panose="020B0503040302060204" pitchFamily="34" charset="0"/>
              </a:rPr>
              <a:t>programme</a:t>
            </a:r>
            <a:r>
              <a:rPr lang="en-US" sz="600" dirty="0">
                <a:latin typeface="TheSansOffice" panose="020B0503040302060204" pitchFamily="34" charset="0"/>
              </a:rPr>
              <a:t> while maintaining the overall character of the online event. </a:t>
            </a:r>
            <a:r>
              <a:rPr lang="en-US" sz="600" dirty="0" err="1">
                <a:latin typeface="TheSansOffice" panose="020B0503040302060204" pitchFamily="34" charset="0"/>
              </a:rPr>
              <a:t>Lexxion</a:t>
            </a:r>
            <a:r>
              <a:rPr lang="en-US" sz="600" dirty="0">
                <a:latin typeface="TheSansOffice" panose="020B0503040302060204" pitchFamily="34" charset="0"/>
              </a:rPr>
              <a:t> is entitled to withdraw from the contract for good cause, in particular if the execution of the event is not possible due to force majeure or technical disruptions. In the aforementioned cases, the participants will be informed immediately. In these cases, any participant fee already paid, will be refunded. A claim for reimbursement of costs beyond the reimbursement of the participation fee is excluded, unless such costs are incurred due to grossly negligent or intentional conduct on the part of </a:t>
            </a:r>
            <a:r>
              <a:rPr lang="en-US" sz="600" dirty="0" err="1">
                <a:latin typeface="TheSansOffice" panose="020B0503040302060204" pitchFamily="34" charset="0"/>
              </a:rPr>
              <a:t>Lexxion</a:t>
            </a:r>
            <a:r>
              <a:rPr lang="en-US" sz="600" dirty="0">
                <a:latin typeface="TheSansOffice" panose="020B0503040302060204" pitchFamily="34" charset="0"/>
              </a:rPr>
              <a:t>.</a:t>
            </a:r>
          </a:p>
        </p:txBody>
      </p:sp>
      <p:pic>
        <p:nvPicPr>
          <p:cNvPr id="6" name="Grafik 5" descr="Ein Bild, das Schrift, Logo, Grafiken, Text enthält.&#10;&#10;KI-generierte Inhalte können fehlerhaft sein.">
            <a:extLst>
              <a:ext uri="{FF2B5EF4-FFF2-40B4-BE49-F238E27FC236}">
                <a16:creationId xmlns:a16="http://schemas.microsoft.com/office/drawing/2014/main" id="{2CAA145A-AACF-B988-B43C-7DE48C8C58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9972" y="453894"/>
            <a:ext cx="1218028" cy="960894"/>
          </a:xfrm>
          <a:prstGeom prst="rect">
            <a:avLst/>
          </a:prstGeom>
        </p:spPr>
      </p:pic>
      <p:sp>
        <p:nvSpPr>
          <p:cNvPr id="7" name="Textfeld 6">
            <a:extLst>
              <a:ext uri="{FF2B5EF4-FFF2-40B4-BE49-F238E27FC236}">
                <a16:creationId xmlns:a16="http://schemas.microsoft.com/office/drawing/2014/main" id="{AC49A56C-65E8-5283-7BEA-BF8458AB2CD5}"/>
              </a:ext>
            </a:extLst>
          </p:cNvPr>
          <p:cNvSpPr txBox="1"/>
          <p:nvPr/>
        </p:nvSpPr>
        <p:spPr>
          <a:xfrm>
            <a:off x="1479885" y="9623635"/>
            <a:ext cx="3783408" cy="461665"/>
          </a:xfrm>
          <a:prstGeom prst="rect">
            <a:avLst/>
          </a:prstGeom>
          <a:noFill/>
        </p:spPr>
        <p:txBody>
          <a:bodyPr wrap="none" rtlCol="0">
            <a:spAutoFit/>
          </a:bodyPr>
          <a:lstStyle/>
          <a:p>
            <a:r>
              <a:rPr lang="de-DE" sz="600" b="1" dirty="0" err="1">
                <a:solidFill>
                  <a:srgbClr val="671C4B"/>
                </a:solidFill>
                <a:latin typeface="TheSansOffice" panose="020B0503040302060204" pitchFamily="34" charset="0"/>
              </a:rPr>
              <a:t>Lexxion</a:t>
            </a:r>
            <a:r>
              <a:rPr lang="de-DE" sz="600" b="1" dirty="0">
                <a:solidFill>
                  <a:srgbClr val="671C4B"/>
                </a:solidFill>
                <a:latin typeface="TheSansOffice" panose="020B0503040302060204" pitchFamily="34" charset="0"/>
              </a:rPr>
              <a:t> Publisher | </a:t>
            </a:r>
            <a:r>
              <a:rPr lang="de-DE" sz="600" b="1" dirty="0" err="1">
                <a:solidFill>
                  <a:srgbClr val="671C4B"/>
                </a:solidFill>
                <a:latin typeface="TheSansOffice" panose="020B0503040302060204" pitchFamily="34" charset="0"/>
              </a:rPr>
              <a:t>Güntzelstraße</a:t>
            </a:r>
            <a:r>
              <a:rPr lang="de-DE" sz="600" b="1" dirty="0">
                <a:solidFill>
                  <a:srgbClr val="671C4B"/>
                </a:solidFill>
                <a:latin typeface="TheSansOffice" panose="020B0503040302060204" pitchFamily="34" charset="0"/>
              </a:rPr>
              <a:t> 63, 10717 Berlin | Phone: +49 (0)30-81 45 06-0 | Fax:</a:t>
            </a:r>
            <a:r>
              <a:rPr lang="fr-FR" sz="600" b="1" dirty="0">
                <a:solidFill>
                  <a:srgbClr val="671C4B"/>
                </a:solidFill>
                <a:latin typeface="TheSansOffice" panose="020B0503040302060204" pitchFamily="34" charset="0"/>
              </a:rPr>
              <a:t> +49 (0)30-81 45 06-22</a:t>
            </a:r>
          </a:p>
          <a:p>
            <a:r>
              <a:rPr lang="de-DE" dirty="0">
                <a:latin typeface="TheSansOffice" panose="020B0503040302060204" pitchFamily="34" charset="0"/>
              </a:rPr>
              <a:t> </a:t>
            </a:r>
            <a:r>
              <a:rPr lang="de-DE" dirty="0"/>
              <a:t> </a:t>
            </a:r>
          </a:p>
        </p:txBody>
      </p:sp>
    </p:spTree>
    <p:extLst>
      <p:ext uri="{BB962C8B-B14F-4D97-AF65-F5344CB8AC3E}">
        <p14:creationId xmlns:p14="http://schemas.microsoft.com/office/powerpoint/2010/main" val="272607951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1205</Words>
  <Application>Microsoft Office PowerPoint</Application>
  <PresentationFormat>A4-Papier (210 x 297 mm)</PresentationFormat>
  <Paragraphs>177</Paragraphs>
  <Slides>3</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vt:i4>
      </vt:variant>
    </vt:vector>
  </HeadingPairs>
  <TitlesOfParts>
    <vt:vector size="9" baseType="lpstr">
      <vt:lpstr>Aptos</vt:lpstr>
      <vt:lpstr>Aptos Display</vt:lpstr>
      <vt:lpstr>Arial</vt:lpstr>
      <vt:lpstr>TheSansOffice</vt:lpstr>
      <vt:lpstr>Wingdings</vt:lpstr>
      <vt:lpstr>Office</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Oona Malmi</dc:creator>
  <cp:lastModifiedBy>Oona Malmi</cp:lastModifiedBy>
  <cp:revision>51</cp:revision>
  <dcterms:created xsi:type="dcterms:W3CDTF">2025-07-08T08:07:10Z</dcterms:created>
  <dcterms:modified xsi:type="dcterms:W3CDTF">2025-09-16T07:16:52Z</dcterms:modified>
</cp:coreProperties>
</file>